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317" r:id="rId17"/>
    <p:sldId id="270" r:id="rId18"/>
    <p:sldId id="271" r:id="rId19"/>
    <p:sldId id="272" r:id="rId20"/>
    <p:sldId id="273" r:id="rId21"/>
    <p:sldId id="276" r:id="rId22"/>
    <p:sldId id="277" r:id="rId23"/>
    <p:sldId id="278" r:id="rId24"/>
    <p:sldId id="279" r:id="rId25"/>
    <p:sldId id="280" r:id="rId26"/>
    <p:sldId id="274" r:id="rId27"/>
    <p:sldId id="281" r:id="rId28"/>
    <p:sldId id="283" r:id="rId29"/>
    <p:sldId id="318" r:id="rId30"/>
    <p:sldId id="282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</p:sldIdLst>
  <p:sldSz cx="24384000" cy="13716000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Imagem 36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38" name="Imagem 37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Imagem 75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  <p:pic>
        <p:nvPicPr>
          <p:cNvPr id="77" name="Imagem 76"/>
          <p:cNvPicPr/>
          <p:nvPr/>
        </p:nvPicPr>
        <p:blipFill>
          <a:blip r:embed="rId2"/>
          <a:stretch/>
        </p:blipFill>
        <p:spPr>
          <a:xfrm>
            <a:off x="7206120" y="3209040"/>
            <a:ext cx="9970200" cy="795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ERA.170717.LogoIcone.png"/>
          <p:cNvPicPr/>
          <p:nvPr/>
        </p:nvPicPr>
        <p:blipFill>
          <a:blip r:embed="rId14"/>
          <a:stretch/>
        </p:blipFill>
        <p:spPr>
          <a:xfrm>
            <a:off x="660600" y="635760"/>
            <a:ext cx="708480" cy="708480"/>
          </a:xfrm>
          <a:prstGeom prst="rect">
            <a:avLst/>
          </a:prstGeom>
          <a:ln w="12600">
            <a:noFill/>
          </a:ln>
        </p:spPr>
      </p:pic>
      <p:sp>
        <p:nvSpPr>
          <p:cNvPr id="6" name="CustomShape 1"/>
          <p:cNvSpPr/>
          <p:nvPr/>
        </p:nvSpPr>
        <p:spPr>
          <a:xfrm>
            <a:off x="-43920" y="-34200"/>
            <a:ext cx="25091280" cy="1394820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TERA.170717.Logo.png"/>
          <p:cNvPicPr/>
          <p:nvPr/>
        </p:nvPicPr>
        <p:blipFill>
          <a:blip r:embed="rId15"/>
          <a:stretch/>
        </p:blipFill>
        <p:spPr>
          <a:xfrm>
            <a:off x="8443800" y="4716360"/>
            <a:ext cx="8116200" cy="4279320"/>
          </a:xfrm>
          <a:prstGeom prst="rect">
            <a:avLst/>
          </a:prstGeom>
          <a:ln w="126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TERA.170717.LogoIcone.png"/>
          <p:cNvPicPr/>
          <p:nvPr/>
        </p:nvPicPr>
        <p:blipFill>
          <a:blip r:embed="rId14"/>
          <a:stretch/>
        </p:blipFill>
        <p:spPr>
          <a:xfrm>
            <a:off x="660600" y="635760"/>
            <a:ext cx="708480" cy="708480"/>
          </a:xfrm>
          <a:prstGeom prst="rect">
            <a:avLst/>
          </a:prstGeom>
          <a:ln w="12600">
            <a:noFill/>
          </a:ln>
        </p:spPr>
      </p:pic>
      <p:sp>
        <p:nvSpPr>
          <p:cNvPr id="40" name="CustomShape 1"/>
          <p:cNvSpPr/>
          <p:nvPr/>
        </p:nvSpPr>
        <p:spPr>
          <a:xfrm>
            <a:off x="-43920" y="-34200"/>
            <a:ext cx="25091280" cy="1394820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" name="TERA.170717.LogoIcone.png"/>
          <p:cNvPicPr/>
          <p:nvPr/>
        </p:nvPicPr>
        <p:blipFill>
          <a:blip r:embed="rId14"/>
          <a:stretch/>
        </p:blipFill>
        <p:spPr>
          <a:xfrm>
            <a:off x="660600" y="635760"/>
            <a:ext cx="708480" cy="708480"/>
          </a:xfrm>
          <a:prstGeom prst="rect">
            <a:avLst/>
          </a:prstGeom>
          <a:ln w="1260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8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Existem 3 grandes grupos: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de documentos (produtos, músicas, filmes etc)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entre usuários (filtro colaborativo)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Híbrido → Mistura dos outros 2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2" name="Imagem 269"/>
          <p:cNvPicPr/>
          <p:nvPr/>
        </p:nvPicPr>
        <p:blipFill>
          <a:blip r:embed="rId2"/>
          <a:stretch/>
        </p:blipFill>
        <p:spPr>
          <a:xfrm>
            <a:off x="4152600" y="3240000"/>
            <a:ext cx="16075440" cy="9849240"/>
          </a:xfrm>
          <a:prstGeom prst="rect">
            <a:avLst/>
          </a:prstGeom>
          <a:ln>
            <a:noFill/>
          </a:ln>
        </p:spPr>
      </p:pic>
      <p:sp>
        <p:nvSpPr>
          <p:cNvPr id="143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6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de documentos: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Distância entre documentos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Similaridade de temas (tópicos)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0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de documentos: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Distância entre documentos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Similaridade de temas (tópicos)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13222800" y="5067000"/>
            <a:ext cx="2876760" cy="1076760"/>
          </a:xfrm>
          <a:custGeom>
            <a:avLst/>
            <a:gdLst/>
            <a:ahLst/>
            <a:cxnLst/>
            <a:rect l="l" t="t" r="r" b="b"/>
            <a:pathLst>
              <a:path w="8002" h="3002">
                <a:moveTo>
                  <a:pt x="0" y="750"/>
                </a:moveTo>
                <a:lnTo>
                  <a:pt x="6000" y="750"/>
                </a:lnTo>
                <a:lnTo>
                  <a:pt x="6000" y="0"/>
                </a:lnTo>
                <a:lnTo>
                  <a:pt x="8001" y="1500"/>
                </a:lnTo>
                <a:lnTo>
                  <a:pt x="6000" y="3001"/>
                </a:lnTo>
                <a:lnTo>
                  <a:pt x="600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" name="CustomShape 5"/>
          <p:cNvSpPr/>
          <p:nvPr/>
        </p:nvSpPr>
        <p:spPr>
          <a:xfrm>
            <a:off x="15774840" y="5165280"/>
            <a:ext cx="8191080" cy="150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/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6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3"/>
          <p:cNvSpPr/>
          <p:nvPr/>
        </p:nvSpPr>
        <p:spPr>
          <a:xfrm>
            <a:off x="1994400" y="2177858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 – Recomendação artigos NY Times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15774840" y="5165280"/>
            <a:ext cx="8191080" cy="150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8" name="CustomShape 5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9" name="Imagem 158"/>
          <p:cNvPicPr/>
          <p:nvPr/>
        </p:nvPicPr>
        <p:blipFill>
          <a:blip r:embed="rId2"/>
          <a:stretch/>
        </p:blipFill>
        <p:spPr>
          <a:xfrm>
            <a:off x="9792000" y="3595680"/>
            <a:ext cx="5800680" cy="4465800"/>
          </a:xfrm>
          <a:prstGeom prst="rect">
            <a:avLst/>
          </a:prstGeom>
          <a:ln>
            <a:noFill/>
          </a:ln>
        </p:spPr>
      </p:pic>
      <p:sp>
        <p:nvSpPr>
          <p:cNvPr id="160" name="CustomShape 6"/>
          <p:cNvSpPr/>
          <p:nvPr/>
        </p:nvSpPr>
        <p:spPr>
          <a:xfrm>
            <a:off x="16539120" y="39600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Esporte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Baseball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Campeonato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7"/>
          <p:cNvSpPr/>
          <p:nvPr/>
        </p:nvSpPr>
        <p:spPr>
          <a:xfrm>
            <a:off x="3744000" y="5400000"/>
            <a:ext cx="1509480" cy="1509480"/>
          </a:xfrm>
          <a:prstGeom prst="smileyFace">
            <a:avLst>
              <a:gd name="adj" fmla="val 18520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8"/>
          <p:cNvSpPr/>
          <p:nvPr/>
        </p:nvSpPr>
        <p:spPr>
          <a:xfrm>
            <a:off x="5256000" y="49122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leu / gostou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Imagem 162"/>
          <p:cNvPicPr/>
          <p:nvPr/>
        </p:nvPicPr>
        <p:blipFill>
          <a:blip r:embed="rId3"/>
          <a:stretch/>
        </p:blipFill>
        <p:spPr>
          <a:xfrm>
            <a:off x="9720000" y="8486280"/>
            <a:ext cx="5829480" cy="5119200"/>
          </a:xfrm>
          <a:prstGeom prst="rect">
            <a:avLst/>
          </a:prstGeom>
          <a:ln>
            <a:noFill/>
          </a:ln>
        </p:spPr>
      </p:pic>
      <p:sp>
        <p:nvSpPr>
          <p:cNvPr id="164" name="CustomShape 9"/>
          <p:cNvSpPr/>
          <p:nvPr/>
        </p:nvSpPr>
        <p:spPr>
          <a:xfrm>
            <a:off x="16416000" y="95202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Esporte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Baseball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Line 10"/>
          <p:cNvSpPr/>
          <p:nvPr/>
        </p:nvSpPr>
        <p:spPr>
          <a:xfrm>
            <a:off x="5256000" y="6192000"/>
            <a:ext cx="4536000" cy="360"/>
          </a:xfrm>
          <a:prstGeom prst="line">
            <a:avLst/>
          </a:prstGeom>
          <a:ln w="38100">
            <a:solidFill>
              <a:srgbClr val="00CC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Line 11"/>
          <p:cNvSpPr/>
          <p:nvPr/>
        </p:nvSpPr>
        <p:spPr>
          <a:xfrm>
            <a:off x="4464000" y="6912000"/>
            <a:ext cx="5256000" cy="4248000"/>
          </a:xfrm>
          <a:prstGeom prst="line">
            <a:avLst/>
          </a:prstGeom>
          <a:ln w="38100">
            <a:solidFill>
              <a:srgbClr val="FF6600"/>
            </a:solidFill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12"/>
          <p:cNvSpPr/>
          <p:nvPr/>
        </p:nvSpPr>
        <p:spPr>
          <a:xfrm>
            <a:off x="3242350" y="8944200"/>
            <a:ext cx="5634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3"/>
          <p:cNvSpPr/>
          <p:nvPr/>
        </p:nvSpPr>
        <p:spPr>
          <a:xfrm>
            <a:off x="1994400" y="2579689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Case: Recomendação de produtos Elo7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6" name="Picture 2" descr="https://lh4.googleusercontent.com/oTi32owvUDF85LIVYKreb6PZFdS8w8Fz4mA6UXCEqC_1RJoIzR-3qc5el8Ob8USGn7_i6YK554SCBxpkECE7qST3CYPWoCeFKIumaDOYuYizj3Li62MsLm2rucbEVTnG3q36VZsgArs">
            <a:extLst>
              <a:ext uri="{FF2B5EF4-FFF2-40B4-BE49-F238E27FC236}">
                <a16:creationId xmlns:a16="http://schemas.microsoft.com/office/drawing/2014/main" id="{BD6BEAA4-28AC-44CF-BEAC-7FE04182B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899" y="4316040"/>
            <a:ext cx="15826202" cy="9163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27738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3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Problema: 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Vetores muito esparsos: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Distâncias semelhantes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Tempo de cálculo muito alto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Excessivo espaço em memória utilizado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4" name="CustomShape 3"/>
          <p:cNvSpPr/>
          <p:nvPr/>
        </p:nvSpPr>
        <p:spPr>
          <a:xfrm>
            <a:off x="1994400" y="285461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Solução: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2. 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5"/>
          <p:cNvSpPr/>
          <p:nvPr/>
        </p:nvSpPr>
        <p:spPr>
          <a:xfrm>
            <a:off x="1944000" y="4094048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1" strike="noStrike" spc="-1" dirty="0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 err="1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Clustering</a:t>
            </a:r>
            <a:endParaRPr lang="pt-B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1" strike="noStrike" spc="-1" dirty="0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Redução de dimensionalidade</a:t>
            </a:r>
            <a:endParaRPr lang="pt-B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1" strike="noStrike" spc="-1" dirty="0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Análise de Tópicos</a:t>
            </a:r>
            <a:endParaRPr lang="pt-BR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9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1994400" y="2352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Dois objetivos principais: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Facilitar visualização e intuição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Amenizar o problema de similaridade entre observações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3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Dois objetivos principais: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Facilitar visualização e intuição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Amenizar o problema de similaridade entre observações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21200">
              <a:lnSpc>
                <a:spcPct val="150000"/>
              </a:lnSpc>
            </a:pPr>
            <a:r>
              <a:rPr lang="pt-BR" sz="4800" b="0" strike="noStrike" spc="-1" dirty="0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				Maldição da dimensionalidade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Imagem 5"/>
          <p:cNvPicPr/>
          <p:nvPr/>
        </p:nvPicPr>
        <p:blipFill>
          <a:blip r:embed="rId2"/>
          <a:stretch/>
        </p:blipFill>
        <p:spPr>
          <a:xfrm>
            <a:off x="7288560" y="7099920"/>
            <a:ext cx="5916960" cy="4417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609920" y="2742840"/>
            <a:ext cx="19103760" cy="44877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28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AULA 28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0" y="11314080"/>
            <a:ext cx="25091280" cy="3209040"/>
          </a:xfrm>
          <a:prstGeom prst="rect">
            <a:avLst/>
          </a:prstGeom>
          <a:solidFill>
            <a:srgbClr val="E8E8E8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3"/>
          <p:cNvSpPr/>
          <p:nvPr/>
        </p:nvSpPr>
        <p:spPr>
          <a:xfrm>
            <a:off x="1609920" y="7053120"/>
            <a:ext cx="15882480" cy="301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9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Recommender Systems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9" name="CustomShape 2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0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Visualização dos dados – 2D e 3D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2" name="Imagem 17"/>
          <p:cNvPicPr/>
          <p:nvPr/>
        </p:nvPicPr>
        <p:blipFill>
          <a:blip r:embed="rId2"/>
          <a:srcRect l="10620" t="7625" r="7205" b="6544"/>
          <a:stretch/>
        </p:blipFill>
        <p:spPr>
          <a:xfrm>
            <a:off x="13658760" y="4762440"/>
            <a:ext cx="9865080" cy="6507360"/>
          </a:xfrm>
          <a:prstGeom prst="rect">
            <a:avLst/>
          </a:prstGeom>
          <a:ln>
            <a:noFill/>
          </a:ln>
        </p:spPr>
      </p:pic>
      <p:pic>
        <p:nvPicPr>
          <p:cNvPr id="213" name="Imagem 21"/>
          <p:cNvPicPr/>
          <p:nvPr/>
        </p:nvPicPr>
        <p:blipFill>
          <a:blip r:embed="rId3"/>
          <a:srcRect l="5859" t="2030" r="1257" b="6423"/>
          <a:stretch/>
        </p:blipFill>
        <p:spPr>
          <a:xfrm>
            <a:off x="1591920" y="4762440"/>
            <a:ext cx="10702080" cy="6530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5" name="CustomShape 2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6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4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Visualização mais do que 3D?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Imagem 6"/>
          <p:cNvPicPr/>
          <p:nvPr/>
        </p:nvPicPr>
        <p:blipFill>
          <a:blip r:embed="rId2"/>
          <a:stretch/>
        </p:blipFill>
        <p:spPr>
          <a:xfrm>
            <a:off x="6781680" y="4316040"/>
            <a:ext cx="11350800" cy="802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1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4"/>
          <p:cNvSpPr/>
          <p:nvPr/>
        </p:nvSpPr>
        <p:spPr>
          <a:xfrm>
            <a:off x="1994400" y="165204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Visualização 7 dimensões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3" name="Imagem 2"/>
          <p:cNvPicPr/>
          <p:nvPr/>
        </p:nvPicPr>
        <p:blipFill>
          <a:blip r:embed="rId2"/>
          <a:stretch/>
        </p:blipFill>
        <p:spPr>
          <a:xfrm>
            <a:off x="7047360" y="3303720"/>
            <a:ext cx="9586800" cy="9510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6" name="CustomShape 3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1994400" y="165204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Visualização NLP (&gt;1k dimensões)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5"/>
          <p:cNvSpPr/>
          <p:nvPr/>
        </p:nvSpPr>
        <p:spPr>
          <a:xfrm>
            <a:off x="9546840" y="33037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28700" b="0" strike="noStrike" spc="-1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?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21907800" y="1007928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0" name="CustomShape 2"/>
          <p:cNvSpPr/>
          <p:nvPr/>
        </p:nvSpPr>
        <p:spPr>
          <a:xfrm>
            <a:off x="3881520" y="44006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1" name="CustomShape 3"/>
          <p:cNvSpPr/>
          <p:nvPr/>
        </p:nvSpPr>
        <p:spPr>
          <a:xfrm>
            <a:off x="-419760" y="6953040"/>
            <a:ext cx="11178000" cy="4118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2" name="CustomShape 4"/>
          <p:cNvSpPr/>
          <p:nvPr/>
        </p:nvSpPr>
        <p:spPr>
          <a:xfrm>
            <a:off x="15062760" y="6251760"/>
            <a:ext cx="4074840" cy="30114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Dados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5"/>
          <p:cNvSpPr/>
          <p:nvPr/>
        </p:nvSpPr>
        <p:spPr>
          <a:xfrm>
            <a:off x="2487600" y="414288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Dimensão 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6"/>
          <p:cNvSpPr/>
          <p:nvPr/>
        </p:nvSpPr>
        <p:spPr>
          <a:xfrm>
            <a:off x="2487600" y="648180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Dimensão 2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7"/>
          <p:cNvSpPr/>
          <p:nvPr/>
        </p:nvSpPr>
        <p:spPr>
          <a:xfrm>
            <a:off x="2504520" y="882036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bg2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Dimensão 3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CustomShape 8"/>
          <p:cNvSpPr/>
          <p:nvPr/>
        </p:nvSpPr>
        <p:spPr>
          <a:xfrm>
            <a:off x="12790080" y="720180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7" name="CustomShape 9"/>
          <p:cNvSpPr/>
          <p:nvPr/>
        </p:nvSpPr>
        <p:spPr>
          <a:xfrm flipV="1">
            <a:off x="13924440" y="7755480"/>
            <a:ext cx="1135080" cy="6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8" name="CustomShape 10"/>
          <p:cNvSpPr/>
          <p:nvPr/>
        </p:nvSpPr>
        <p:spPr>
          <a:xfrm>
            <a:off x="19141200" y="7759080"/>
            <a:ext cx="2641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9" name="CustomShape 11"/>
          <p:cNvSpPr/>
          <p:nvPr/>
        </p:nvSpPr>
        <p:spPr>
          <a:xfrm>
            <a:off x="20152080" y="6847920"/>
            <a:ext cx="326484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Observação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12"/>
          <p:cNvSpPr/>
          <p:nvPr/>
        </p:nvSpPr>
        <p:spPr>
          <a:xfrm>
            <a:off x="1994400" y="48312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13"/>
          <p:cNvSpPr/>
          <p:nvPr/>
        </p:nvSpPr>
        <p:spPr>
          <a:xfrm>
            <a:off x="1994400" y="238752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Objetivo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14"/>
          <p:cNvSpPr/>
          <p:nvPr/>
        </p:nvSpPr>
        <p:spPr>
          <a:xfrm>
            <a:off x="2504520" y="11121480"/>
            <a:ext cx="4074840" cy="1437120"/>
          </a:xfrm>
          <a:prstGeom prst="roundRect">
            <a:avLst>
              <a:gd name="adj" fmla="val 16667"/>
            </a:avLst>
          </a:prstGeom>
          <a:solidFill>
            <a:schemeClr val="tx1">
              <a:lumMod val="50000"/>
              <a:lumOff val="5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Dimensão 4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15"/>
          <p:cNvSpPr/>
          <p:nvPr/>
        </p:nvSpPr>
        <p:spPr>
          <a:xfrm>
            <a:off x="9473400" y="547020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16"/>
          <p:cNvSpPr/>
          <p:nvPr/>
        </p:nvSpPr>
        <p:spPr>
          <a:xfrm>
            <a:off x="9473400" y="10079280"/>
            <a:ext cx="1131120" cy="1131120"/>
          </a:xfrm>
          <a:prstGeom prst="ellipse">
            <a:avLst/>
          </a:prstGeom>
          <a:solidFill>
            <a:srgbClr val="00B0F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17"/>
          <p:cNvSpPr/>
          <p:nvPr/>
        </p:nvSpPr>
        <p:spPr>
          <a:xfrm>
            <a:off x="6565680" y="4863240"/>
            <a:ext cx="3070440" cy="770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18"/>
          <p:cNvSpPr/>
          <p:nvPr/>
        </p:nvSpPr>
        <p:spPr>
          <a:xfrm flipV="1">
            <a:off x="6565680" y="6300360"/>
            <a:ext cx="2904120" cy="894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19"/>
          <p:cNvSpPr/>
          <p:nvPr/>
        </p:nvSpPr>
        <p:spPr>
          <a:xfrm>
            <a:off x="6582600" y="9540720"/>
            <a:ext cx="2921040" cy="894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" name="CustomShape 20"/>
          <p:cNvSpPr/>
          <p:nvPr/>
        </p:nvSpPr>
        <p:spPr>
          <a:xfrm flipV="1">
            <a:off x="6582600" y="11044080"/>
            <a:ext cx="3053520" cy="790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9" name="CustomShape 21"/>
          <p:cNvSpPr/>
          <p:nvPr/>
        </p:nvSpPr>
        <p:spPr>
          <a:xfrm>
            <a:off x="10607760" y="6037560"/>
            <a:ext cx="2345040" cy="1327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CustomShape 22"/>
          <p:cNvSpPr/>
          <p:nvPr/>
        </p:nvSpPr>
        <p:spPr>
          <a:xfrm flipV="1">
            <a:off x="10607760" y="8166600"/>
            <a:ext cx="2345040" cy="2472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1" name="CustomShape 23"/>
          <p:cNvSpPr/>
          <p:nvPr/>
        </p:nvSpPr>
        <p:spPr>
          <a:xfrm>
            <a:off x="8388809" y="2656779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Sumário – Menor dimensão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lang="pt-BR" sz="4800" b="0" strike="noStrike" spc="-1" dirty="0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Sem reduzir informação!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CustomShape 18">
            <a:extLst>
              <a:ext uri="{FF2B5EF4-FFF2-40B4-BE49-F238E27FC236}">
                <a16:creationId xmlns:a16="http://schemas.microsoft.com/office/drawing/2014/main" id="{553AC225-A8C9-411E-BAF9-CE0464E81A30}"/>
              </a:ext>
            </a:extLst>
          </p:cNvPr>
          <p:cNvSpPr/>
          <p:nvPr/>
        </p:nvSpPr>
        <p:spPr>
          <a:xfrm flipV="1">
            <a:off x="6579360" y="6534720"/>
            <a:ext cx="3070440" cy="300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" name="CustomShape 18">
            <a:extLst>
              <a:ext uri="{FF2B5EF4-FFF2-40B4-BE49-F238E27FC236}">
                <a16:creationId xmlns:a16="http://schemas.microsoft.com/office/drawing/2014/main" id="{B68CDD8E-515B-45BD-96AF-6E8F4E9DDBD2}"/>
              </a:ext>
            </a:extLst>
          </p:cNvPr>
          <p:cNvSpPr/>
          <p:nvPr/>
        </p:nvSpPr>
        <p:spPr>
          <a:xfrm flipV="1">
            <a:off x="6579360" y="6601320"/>
            <a:ext cx="3209040" cy="52077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" name="CustomShape 18">
            <a:extLst>
              <a:ext uri="{FF2B5EF4-FFF2-40B4-BE49-F238E27FC236}">
                <a16:creationId xmlns:a16="http://schemas.microsoft.com/office/drawing/2014/main" id="{F97B8022-F1FF-4544-A76C-081662D9532D}"/>
              </a:ext>
            </a:extLst>
          </p:cNvPr>
          <p:cNvSpPr/>
          <p:nvPr/>
        </p:nvSpPr>
        <p:spPr>
          <a:xfrm>
            <a:off x="6582600" y="7233840"/>
            <a:ext cx="3053520" cy="2959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" name="CustomShape 17">
            <a:extLst>
              <a:ext uri="{FF2B5EF4-FFF2-40B4-BE49-F238E27FC236}">
                <a16:creationId xmlns:a16="http://schemas.microsoft.com/office/drawing/2014/main" id="{0B2855F6-B3F4-4165-998B-81BFFE5ABAE7}"/>
              </a:ext>
            </a:extLst>
          </p:cNvPr>
          <p:cNvSpPr/>
          <p:nvPr/>
        </p:nvSpPr>
        <p:spPr>
          <a:xfrm>
            <a:off x="6579360" y="4917960"/>
            <a:ext cx="3205440" cy="5161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B8C6623-84A5-4705-BE64-EA92CA488E01}"/>
              </a:ext>
            </a:extLst>
          </p:cNvPr>
          <p:cNvSpPr/>
          <p:nvPr/>
        </p:nvSpPr>
        <p:spPr>
          <a:xfrm>
            <a:off x="8789437" y="4917960"/>
            <a:ext cx="2345040" cy="691704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8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Técnicas principais: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Topic Analysis (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NMF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 LDA)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4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4"/>
          <p:cNvSpPr/>
          <p:nvPr/>
        </p:nvSpPr>
        <p:spPr>
          <a:xfrm>
            <a:off x="1994400" y="2892960"/>
            <a:ext cx="2125944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rincipal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omponent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nalysis: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Encontra atributos de maior variação →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“mais importantes”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Elimina atributos de menor variação → “menos explicativos”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3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PCA: Componentes principais: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Primeiro componente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12000" lvl="6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Direção de maior variação nos dados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Segundo componente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12000" lvl="6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Direção da segunda maior variação e ortogonal ao primeiro (descorrelacionado do primeiro)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...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8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Componentes principais: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EF4FA6C-59D1-4170-982A-D63946861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240" y="4617098"/>
            <a:ext cx="19917855" cy="796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2077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8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Componentes principais: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0" name="Imagem 478"/>
          <p:cNvPicPr/>
          <p:nvPr/>
        </p:nvPicPr>
        <p:blipFill>
          <a:blip r:embed="rId2"/>
          <a:srcRect l="1321" t="6113" r="3851" b="2189"/>
          <a:stretch/>
        </p:blipFill>
        <p:spPr>
          <a:xfrm>
            <a:off x="3192120" y="3672000"/>
            <a:ext cx="17996400" cy="971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2"/>
          <p:cNvSpPr/>
          <p:nvPr/>
        </p:nvSpPr>
        <p:spPr>
          <a:xfrm>
            <a:off x="1621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CustomShape 3"/>
          <p:cNvSpPr/>
          <p:nvPr/>
        </p:nvSpPr>
        <p:spPr>
          <a:xfrm>
            <a:off x="1621440" y="197424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Instrutor: </a:t>
            </a: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Raphael Ballet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Imagem 4"/>
          <p:cNvPicPr/>
          <p:nvPr/>
        </p:nvPicPr>
        <p:blipFill>
          <a:blip r:embed="rId2"/>
          <a:stretch/>
        </p:blipFill>
        <p:spPr>
          <a:xfrm>
            <a:off x="1872360" y="946908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85" name="CustomShape 4"/>
          <p:cNvSpPr/>
          <p:nvPr/>
        </p:nvSpPr>
        <p:spPr>
          <a:xfrm>
            <a:off x="1621440" y="374904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Background: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Line 5"/>
          <p:cNvSpPr/>
          <p:nvPr/>
        </p:nvSpPr>
        <p:spPr>
          <a:xfrm>
            <a:off x="1621440" y="330408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6"/>
          <p:cNvSpPr/>
          <p:nvPr/>
        </p:nvSpPr>
        <p:spPr>
          <a:xfrm>
            <a:off x="2348640" y="471852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 marL="685800" indent="-681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Engenheiro de Controle e Automação (IMT)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7"/>
          <p:cNvSpPr/>
          <p:nvPr/>
        </p:nvSpPr>
        <p:spPr>
          <a:xfrm>
            <a:off x="2348640" y="5880960"/>
            <a:ext cx="1852776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 marL="685800" indent="-681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Mestre em Sistemas Aeroespaciais e Mecatrônica (ITA)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Line 8"/>
          <p:cNvSpPr/>
          <p:nvPr/>
        </p:nvSpPr>
        <p:spPr>
          <a:xfrm>
            <a:off x="1621440" y="8197920"/>
            <a:ext cx="20017080" cy="360"/>
          </a:xfrm>
          <a:prstGeom prst="line">
            <a:avLst/>
          </a:prstGeom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9"/>
          <p:cNvSpPr/>
          <p:nvPr/>
        </p:nvSpPr>
        <p:spPr>
          <a:xfrm>
            <a:off x="1469520" y="8518320"/>
            <a:ext cx="3499920" cy="81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Interesses: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10"/>
          <p:cNvSpPr/>
          <p:nvPr/>
        </p:nvSpPr>
        <p:spPr>
          <a:xfrm>
            <a:off x="2348640" y="6976080"/>
            <a:ext cx="14267520" cy="8298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 marL="685800" indent="-681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Lead Data </a:t>
            </a:r>
            <a:r>
              <a:rPr lang="pt-BR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Scientist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– Elo7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11"/>
          <p:cNvSpPr/>
          <p:nvPr/>
        </p:nvSpPr>
        <p:spPr>
          <a:xfrm>
            <a:off x="3864600" y="9953280"/>
            <a:ext cx="3701160" cy="81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Drones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Imagem 13"/>
          <p:cNvPicPr/>
          <p:nvPr/>
        </p:nvPicPr>
        <p:blipFill>
          <a:blip r:embed="rId3"/>
          <a:stretch/>
        </p:blipFill>
        <p:spPr>
          <a:xfrm>
            <a:off x="7822080" y="957276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94" name="CustomShape 12"/>
          <p:cNvSpPr/>
          <p:nvPr/>
        </p:nvSpPr>
        <p:spPr>
          <a:xfrm>
            <a:off x="9718200" y="9583920"/>
            <a:ext cx="464220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Aprendizado de Máquina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13"/>
          <p:cNvSpPr/>
          <p:nvPr/>
        </p:nvSpPr>
        <p:spPr>
          <a:xfrm>
            <a:off x="17614800" y="9583920"/>
            <a:ext cx="621360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Processamento de Linguagem Natural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Imagem 21"/>
          <p:cNvPicPr/>
          <p:nvPr/>
        </p:nvPicPr>
        <p:blipFill>
          <a:blip r:embed="rId4"/>
          <a:stretch/>
        </p:blipFill>
        <p:spPr>
          <a:xfrm>
            <a:off x="7770600" y="1161216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97" name="CustomShape 14"/>
          <p:cNvSpPr/>
          <p:nvPr/>
        </p:nvSpPr>
        <p:spPr>
          <a:xfrm>
            <a:off x="9822240" y="11703600"/>
            <a:ext cx="489816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Visão Computacional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Imagem 24"/>
          <p:cNvPicPr/>
          <p:nvPr/>
        </p:nvPicPr>
        <p:blipFill>
          <a:blip r:embed="rId5"/>
          <a:stretch/>
        </p:blipFill>
        <p:spPr>
          <a:xfrm>
            <a:off x="1737000" y="1147320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99" name="CustomShape 15"/>
          <p:cNvSpPr/>
          <p:nvPr/>
        </p:nvSpPr>
        <p:spPr>
          <a:xfrm>
            <a:off x="3833280" y="11957760"/>
            <a:ext cx="3701160" cy="81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Robótica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0" name="Imagem 26"/>
          <p:cNvPicPr/>
          <p:nvPr/>
        </p:nvPicPr>
        <p:blipFill>
          <a:blip r:embed="rId6"/>
          <a:stretch/>
        </p:blipFill>
        <p:spPr>
          <a:xfrm>
            <a:off x="15430320" y="11473200"/>
            <a:ext cx="1796040" cy="1796040"/>
          </a:xfrm>
          <a:prstGeom prst="rect">
            <a:avLst/>
          </a:prstGeom>
          <a:ln>
            <a:noFill/>
          </a:ln>
        </p:spPr>
      </p:pic>
      <p:sp>
        <p:nvSpPr>
          <p:cNvPr id="101" name="CustomShape 16"/>
          <p:cNvSpPr/>
          <p:nvPr/>
        </p:nvSpPr>
        <p:spPr>
          <a:xfrm>
            <a:off x="17614800" y="11612160"/>
            <a:ext cx="5355000" cy="154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8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Helvetica Neue"/>
              </a:rPr>
              <a:t>Sistemas de recomendação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Picture 2"/>
          <p:cNvPicPr/>
          <p:nvPr/>
        </p:nvPicPr>
        <p:blipFill>
          <a:blip r:embed="rId7"/>
          <a:stretch/>
        </p:blipFill>
        <p:spPr>
          <a:xfrm>
            <a:off x="15397560" y="9583920"/>
            <a:ext cx="1861920" cy="1861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7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Passos do algoritmo PCA: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Remove média dos dados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Rotaciona os eixos para descorrelacionar os atributos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Ordena os componentes principais em nível de variância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Remove os componentes menos variantes (Opcional)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1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1080000" lvl="4" indent="-212760">
              <a:lnSpc>
                <a:spcPct val="15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 Remove média amostral dos dados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5"/>
          <p:cNvSpPr/>
          <p:nvPr/>
        </p:nvSpPr>
        <p:spPr>
          <a:xfrm>
            <a:off x="219744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4" name="CustomShape 6"/>
          <p:cNvSpPr/>
          <p:nvPr/>
        </p:nvSpPr>
        <p:spPr>
          <a:xfrm flipV="1">
            <a:off x="227376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75" name="CustomShape 7"/>
          <p:cNvSpPr/>
          <p:nvPr/>
        </p:nvSpPr>
        <p:spPr>
          <a:xfrm>
            <a:off x="227376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76" name="CustomShape 8"/>
          <p:cNvSpPr/>
          <p:nvPr/>
        </p:nvSpPr>
        <p:spPr>
          <a:xfrm>
            <a:off x="432648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CustomShape 9"/>
          <p:cNvSpPr/>
          <p:nvPr/>
        </p:nvSpPr>
        <p:spPr>
          <a:xfrm>
            <a:off x="531576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CustomShape 10"/>
          <p:cNvSpPr/>
          <p:nvPr/>
        </p:nvSpPr>
        <p:spPr>
          <a:xfrm>
            <a:off x="624996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CustomShape 11"/>
          <p:cNvSpPr/>
          <p:nvPr/>
        </p:nvSpPr>
        <p:spPr>
          <a:xfrm>
            <a:off x="328104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0" name="CustomShape 12"/>
          <p:cNvSpPr/>
          <p:nvPr/>
        </p:nvSpPr>
        <p:spPr>
          <a:xfrm>
            <a:off x="391248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CustomShape 13"/>
          <p:cNvSpPr/>
          <p:nvPr/>
        </p:nvSpPr>
        <p:spPr>
          <a:xfrm>
            <a:off x="689904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CustomShape 14"/>
          <p:cNvSpPr/>
          <p:nvPr/>
        </p:nvSpPr>
        <p:spPr>
          <a:xfrm>
            <a:off x="553716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3" name="CustomShape 15"/>
          <p:cNvSpPr/>
          <p:nvPr/>
        </p:nvSpPr>
        <p:spPr>
          <a:xfrm>
            <a:off x="493524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4" name="CustomShape 16"/>
          <p:cNvSpPr/>
          <p:nvPr/>
        </p:nvSpPr>
        <p:spPr>
          <a:xfrm>
            <a:off x="749664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CustomShape 17"/>
          <p:cNvSpPr/>
          <p:nvPr/>
        </p:nvSpPr>
        <p:spPr>
          <a:xfrm>
            <a:off x="782028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CustomShape 18"/>
          <p:cNvSpPr/>
          <p:nvPr/>
        </p:nvSpPr>
        <p:spPr>
          <a:xfrm>
            <a:off x="578700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19"/>
          <p:cNvSpPr/>
          <p:nvPr/>
        </p:nvSpPr>
        <p:spPr>
          <a:xfrm>
            <a:off x="820116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CustomShape 20"/>
          <p:cNvSpPr/>
          <p:nvPr/>
        </p:nvSpPr>
        <p:spPr>
          <a:xfrm>
            <a:off x="698148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21"/>
          <p:cNvSpPr/>
          <p:nvPr/>
        </p:nvSpPr>
        <p:spPr>
          <a:xfrm>
            <a:off x="677412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CustomShape 22"/>
          <p:cNvSpPr/>
          <p:nvPr/>
        </p:nvSpPr>
        <p:spPr>
          <a:xfrm>
            <a:off x="81000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CustomShape 23"/>
          <p:cNvSpPr/>
          <p:nvPr/>
        </p:nvSpPr>
        <p:spPr>
          <a:xfrm>
            <a:off x="858240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CustomShape 24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3" name="CustomShape 25"/>
          <p:cNvSpPr/>
          <p:nvPr/>
        </p:nvSpPr>
        <p:spPr>
          <a:xfrm>
            <a:off x="142671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4" name="CustomShape 26"/>
          <p:cNvSpPr/>
          <p:nvPr/>
        </p:nvSpPr>
        <p:spPr>
          <a:xfrm flipV="1">
            <a:off x="1434384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95" name="CustomShape 27"/>
          <p:cNvSpPr/>
          <p:nvPr/>
        </p:nvSpPr>
        <p:spPr>
          <a:xfrm>
            <a:off x="1434384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96" name="CustomShape 28"/>
          <p:cNvSpPr/>
          <p:nvPr/>
        </p:nvSpPr>
        <p:spPr>
          <a:xfrm>
            <a:off x="1639620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29"/>
          <p:cNvSpPr/>
          <p:nvPr/>
        </p:nvSpPr>
        <p:spPr>
          <a:xfrm>
            <a:off x="1738584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30"/>
          <p:cNvSpPr/>
          <p:nvPr/>
        </p:nvSpPr>
        <p:spPr>
          <a:xfrm>
            <a:off x="1831968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CustomShape 31"/>
          <p:cNvSpPr/>
          <p:nvPr/>
        </p:nvSpPr>
        <p:spPr>
          <a:xfrm>
            <a:off x="1535112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32"/>
          <p:cNvSpPr/>
          <p:nvPr/>
        </p:nvSpPr>
        <p:spPr>
          <a:xfrm>
            <a:off x="1598220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1" name="CustomShape 33"/>
          <p:cNvSpPr/>
          <p:nvPr/>
        </p:nvSpPr>
        <p:spPr>
          <a:xfrm>
            <a:off x="1896876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34"/>
          <p:cNvSpPr/>
          <p:nvPr/>
        </p:nvSpPr>
        <p:spPr>
          <a:xfrm>
            <a:off x="176068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CustomShape 35"/>
          <p:cNvSpPr/>
          <p:nvPr/>
        </p:nvSpPr>
        <p:spPr>
          <a:xfrm>
            <a:off x="1700496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CustomShape 36"/>
          <p:cNvSpPr/>
          <p:nvPr/>
        </p:nvSpPr>
        <p:spPr>
          <a:xfrm>
            <a:off x="1956636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5" name="CustomShape 37"/>
          <p:cNvSpPr/>
          <p:nvPr/>
        </p:nvSpPr>
        <p:spPr>
          <a:xfrm>
            <a:off x="1989000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6" name="CustomShape 38"/>
          <p:cNvSpPr/>
          <p:nvPr/>
        </p:nvSpPr>
        <p:spPr>
          <a:xfrm>
            <a:off x="1785708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39"/>
          <p:cNvSpPr/>
          <p:nvPr/>
        </p:nvSpPr>
        <p:spPr>
          <a:xfrm>
            <a:off x="2027124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40"/>
          <p:cNvSpPr/>
          <p:nvPr/>
        </p:nvSpPr>
        <p:spPr>
          <a:xfrm>
            <a:off x="1905120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41"/>
          <p:cNvSpPr/>
          <p:nvPr/>
        </p:nvSpPr>
        <p:spPr>
          <a:xfrm>
            <a:off x="1884384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42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CustomShape 43"/>
          <p:cNvSpPr/>
          <p:nvPr/>
        </p:nvSpPr>
        <p:spPr>
          <a:xfrm>
            <a:off x="2065212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CustomShape 44"/>
          <p:cNvSpPr/>
          <p:nvPr/>
        </p:nvSpPr>
        <p:spPr>
          <a:xfrm flipV="1">
            <a:off x="18034560" y="4416120"/>
            <a:ext cx="11880" cy="2962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13" name="CustomShape 45"/>
          <p:cNvSpPr/>
          <p:nvPr/>
        </p:nvSpPr>
        <p:spPr>
          <a:xfrm>
            <a:off x="18034560" y="738540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14" name="CustomShape 46"/>
          <p:cNvSpPr/>
          <p:nvPr/>
        </p:nvSpPr>
        <p:spPr>
          <a:xfrm>
            <a:off x="20543040" y="715464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CustomShape 47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48"/>
          <p:cNvSpPr/>
          <p:nvPr/>
        </p:nvSpPr>
        <p:spPr>
          <a:xfrm>
            <a:off x="5677855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CustomShape 49"/>
          <p:cNvSpPr/>
          <p:nvPr/>
        </p:nvSpPr>
        <p:spPr>
          <a:xfrm>
            <a:off x="177156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8" name="CustomShape 50"/>
          <p:cNvSpPr/>
          <p:nvPr/>
        </p:nvSpPr>
        <p:spPr>
          <a:xfrm>
            <a:off x="16231320" y="419292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1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2) Rotaciona os eixos para descorrelacionar os atributos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CustomShape 5"/>
          <p:cNvSpPr/>
          <p:nvPr/>
        </p:nvSpPr>
        <p:spPr>
          <a:xfrm>
            <a:off x="81000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CustomShape 6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5" name="CustomShape 7"/>
          <p:cNvSpPr/>
          <p:nvPr/>
        </p:nvSpPr>
        <p:spPr>
          <a:xfrm>
            <a:off x="142671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8"/>
          <p:cNvSpPr/>
          <p:nvPr/>
        </p:nvSpPr>
        <p:spPr>
          <a:xfrm flipV="1">
            <a:off x="1434384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7" name="CustomShape 9"/>
          <p:cNvSpPr/>
          <p:nvPr/>
        </p:nvSpPr>
        <p:spPr>
          <a:xfrm>
            <a:off x="1434384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28" name="CustomShape 10"/>
          <p:cNvSpPr/>
          <p:nvPr/>
        </p:nvSpPr>
        <p:spPr>
          <a:xfrm>
            <a:off x="1639620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CustomShape 11"/>
          <p:cNvSpPr/>
          <p:nvPr/>
        </p:nvSpPr>
        <p:spPr>
          <a:xfrm>
            <a:off x="1738584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0" name="CustomShape 12"/>
          <p:cNvSpPr/>
          <p:nvPr/>
        </p:nvSpPr>
        <p:spPr>
          <a:xfrm>
            <a:off x="1831968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13"/>
          <p:cNvSpPr/>
          <p:nvPr/>
        </p:nvSpPr>
        <p:spPr>
          <a:xfrm>
            <a:off x="1535112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14"/>
          <p:cNvSpPr/>
          <p:nvPr/>
        </p:nvSpPr>
        <p:spPr>
          <a:xfrm>
            <a:off x="1598220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3" name="CustomShape 15"/>
          <p:cNvSpPr/>
          <p:nvPr/>
        </p:nvSpPr>
        <p:spPr>
          <a:xfrm>
            <a:off x="1896876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16"/>
          <p:cNvSpPr/>
          <p:nvPr/>
        </p:nvSpPr>
        <p:spPr>
          <a:xfrm>
            <a:off x="176068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17"/>
          <p:cNvSpPr/>
          <p:nvPr/>
        </p:nvSpPr>
        <p:spPr>
          <a:xfrm>
            <a:off x="1700496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CustomShape 18"/>
          <p:cNvSpPr/>
          <p:nvPr/>
        </p:nvSpPr>
        <p:spPr>
          <a:xfrm>
            <a:off x="1956636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CustomShape 19"/>
          <p:cNvSpPr/>
          <p:nvPr/>
        </p:nvSpPr>
        <p:spPr>
          <a:xfrm>
            <a:off x="1989000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CustomShape 20"/>
          <p:cNvSpPr/>
          <p:nvPr/>
        </p:nvSpPr>
        <p:spPr>
          <a:xfrm>
            <a:off x="1785708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CustomShape 21"/>
          <p:cNvSpPr/>
          <p:nvPr/>
        </p:nvSpPr>
        <p:spPr>
          <a:xfrm>
            <a:off x="2027124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22"/>
          <p:cNvSpPr/>
          <p:nvPr/>
        </p:nvSpPr>
        <p:spPr>
          <a:xfrm>
            <a:off x="1905120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23"/>
          <p:cNvSpPr/>
          <p:nvPr/>
        </p:nvSpPr>
        <p:spPr>
          <a:xfrm>
            <a:off x="1884384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24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CustomShape 25"/>
          <p:cNvSpPr/>
          <p:nvPr/>
        </p:nvSpPr>
        <p:spPr>
          <a:xfrm>
            <a:off x="2065212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CustomShape 26"/>
          <p:cNvSpPr/>
          <p:nvPr/>
        </p:nvSpPr>
        <p:spPr>
          <a:xfrm rot="19436470" flipV="1">
            <a:off x="17182800" y="4699800"/>
            <a:ext cx="11520" cy="2961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45" name="CustomShape 27"/>
          <p:cNvSpPr/>
          <p:nvPr/>
        </p:nvSpPr>
        <p:spPr>
          <a:xfrm rot="19459800">
            <a:off x="17685360" y="634212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46" name="CustomShape 28"/>
          <p:cNvSpPr/>
          <p:nvPr/>
        </p:nvSpPr>
        <p:spPr>
          <a:xfrm>
            <a:off x="20023200" y="515772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CustomShape 29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8" name="CustomShape 30"/>
          <p:cNvSpPr/>
          <p:nvPr/>
        </p:nvSpPr>
        <p:spPr>
          <a:xfrm>
            <a:off x="177156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9" name="CustomShape 31"/>
          <p:cNvSpPr/>
          <p:nvPr/>
        </p:nvSpPr>
        <p:spPr>
          <a:xfrm>
            <a:off x="14676840" y="463608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0" name="CustomShape 32"/>
          <p:cNvSpPr/>
          <p:nvPr/>
        </p:nvSpPr>
        <p:spPr>
          <a:xfrm>
            <a:off x="21873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" name="CustomShape 33"/>
          <p:cNvSpPr/>
          <p:nvPr/>
        </p:nvSpPr>
        <p:spPr>
          <a:xfrm>
            <a:off x="21873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2" name="CustomShape 34"/>
          <p:cNvSpPr/>
          <p:nvPr/>
        </p:nvSpPr>
        <p:spPr>
          <a:xfrm flipV="1">
            <a:off x="226368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3" name="CustomShape 35"/>
          <p:cNvSpPr/>
          <p:nvPr/>
        </p:nvSpPr>
        <p:spPr>
          <a:xfrm>
            <a:off x="226368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54" name="CustomShape 36"/>
          <p:cNvSpPr/>
          <p:nvPr/>
        </p:nvSpPr>
        <p:spPr>
          <a:xfrm>
            <a:off x="431604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5" name="CustomShape 37"/>
          <p:cNvSpPr/>
          <p:nvPr/>
        </p:nvSpPr>
        <p:spPr>
          <a:xfrm>
            <a:off x="530568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6" name="CustomShape 38"/>
          <p:cNvSpPr/>
          <p:nvPr/>
        </p:nvSpPr>
        <p:spPr>
          <a:xfrm>
            <a:off x="623952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7" name="CustomShape 39"/>
          <p:cNvSpPr/>
          <p:nvPr/>
        </p:nvSpPr>
        <p:spPr>
          <a:xfrm>
            <a:off x="327096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40"/>
          <p:cNvSpPr/>
          <p:nvPr/>
        </p:nvSpPr>
        <p:spPr>
          <a:xfrm>
            <a:off x="390204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41"/>
          <p:cNvSpPr/>
          <p:nvPr/>
        </p:nvSpPr>
        <p:spPr>
          <a:xfrm>
            <a:off x="688860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CustomShape 42"/>
          <p:cNvSpPr/>
          <p:nvPr/>
        </p:nvSpPr>
        <p:spPr>
          <a:xfrm>
            <a:off x="55270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CustomShape 43"/>
          <p:cNvSpPr/>
          <p:nvPr/>
        </p:nvSpPr>
        <p:spPr>
          <a:xfrm>
            <a:off x="492480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44"/>
          <p:cNvSpPr/>
          <p:nvPr/>
        </p:nvSpPr>
        <p:spPr>
          <a:xfrm>
            <a:off x="748620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45"/>
          <p:cNvSpPr/>
          <p:nvPr/>
        </p:nvSpPr>
        <p:spPr>
          <a:xfrm>
            <a:off x="780984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4" name="CustomShape 46"/>
          <p:cNvSpPr/>
          <p:nvPr/>
        </p:nvSpPr>
        <p:spPr>
          <a:xfrm>
            <a:off x="577692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5" name="CustomShape 47"/>
          <p:cNvSpPr/>
          <p:nvPr/>
        </p:nvSpPr>
        <p:spPr>
          <a:xfrm>
            <a:off x="819108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48"/>
          <p:cNvSpPr/>
          <p:nvPr/>
        </p:nvSpPr>
        <p:spPr>
          <a:xfrm>
            <a:off x="697104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7" name="CustomShape 49"/>
          <p:cNvSpPr/>
          <p:nvPr/>
        </p:nvSpPr>
        <p:spPr>
          <a:xfrm>
            <a:off x="676368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50"/>
          <p:cNvSpPr/>
          <p:nvPr/>
        </p:nvSpPr>
        <p:spPr>
          <a:xfrm>
            <a:off x="857196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9" name="CustomShape 51"/>
          <p:cNvSpPr/>
          <p:nvPr/>
        </p:nvSpPr>
        <p:spPr>
          <a:xfrm flipV="1">
            <a:off x="5954400" y="4416120"/>
            <a:ext cx="11880" cy="2962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70" name="CustomShape 52"/>
          <p:cNvSpPr/>
          <p:nvPr/>
        </p:nvSpPr>
        <p:spPr>
          <a:xfrm>
            <a:off x="5954400" y="738540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71" name="CustomShape 53"/>
          <p:cNvSpPr/>
          <p:nvPr/>
        </p:nvSpPr>
        <p:spPr>
          <a:xfrm>
            <a:off x="8462880" y="715464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2" name="CustomShape 54"/>
          <p:cNvSpPr/>
          <p:nvPr/>
        </p:nvSpPr>
        <p:spPr>
          <a:xfrm>
            <a:off x="56358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55"/>
          <p:cNvSpPr/>
          <p:nvPr/>
        </p:nvSpPr>
        <p:spPr>
          <a:xfrm>
            <a:off x="4151160" y="419292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5" name="CustomShape 2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CustomShape 3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3) Ordena os componentes principais em nível de variância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CustomShape 4"/>
          <p:cNvSpPr/>
          <p:nvPr/>
        </p:nvSpPr>
        <p:spPr>
          <a:xfrm>
            <a:off x="81000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8" name="CustomShape 5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9" name="CustomShape 6"/>
          <p:cNvSpPr/>
          <p:nvPr/>
        </p:nvSpPr>
        <p:spPr>
          <a:xfrm>
            <a:off x="1426716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0" name="CustomShape 7"/>
          <p:cNvSpPr/>
          <p:nvPr/>
        </p:nvSpPr>
        <p:spPr>
          <a:xfrm flipV="1">
            <a:off x="1434384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1" name="CustomShape 8"/>
          <p:cNvSpPr/>
          <p:nvPr/>
        </p:nvSpPr>
        <p:spPr>
          <a:xfrm>
            <a:off x="1434384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82" name="CustomShape 9"/>
          <p:cNvSpPr/>
          <p:nvPr/>
        </p:nvSpPr>
        <p:spPr>
          <a:xfrm>
            <a:off x="1639620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3" name="CustomShape 10"/>
          <p:cNvSpPr/>
          <p:nvPr/>
        </p:nvSpPr>
        <p:spPr>
          <a:xfrm>
            <a:off x="1738584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4" name="CustomShape 11"/>
          <p:cNvSpPr/>
          <p:nvPr/>
        </p:nvSpPr>
        <p:spPr>
          <a:xfrm>
            <a:off x="1831968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5" name="CustomShape 12"/>
          <p:cNvSpPr/>
          <p:nvPr/>
        </p:nvSpPr>
        <p:spPr>
          <a:xfrm>
            <a:off x="1535112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6" name="CustomShape 13"/>
          <p:cNvSpPr/>
          <p:nvPr/>
        </p:nvSpPr>
        <p:spPr>
          <a:xfrm>
            <a:off x="1598220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14"/>
          <p:cNvSpPr/>
          <p:nvPr/>
        </p:nvSpPr>
        <p:spPr>
          <a:xfrm>
            <a:off x="1896876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8" name="CustomShape 15"/>
          <p:cNvSpPr/>
          <p:nvPr/>
        </p:nvSpPr>
        <p:spPr>
          <a:xfrm>
            <a:off x="1760688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16"/>
          <p:cNvSpPr/>
          <p:nvPr/>
        </p:nvSpPr>
        <p:spPr>
          <a:xfrm>
            <a:off x="1700496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0" name="CustomShape 17"/>
          <p:cNvSpPr/>
          <p:nvPr/>
        </p:nvSpPr>
        <p:spPr>
          <a:xfrm>
            <a:off x="1956636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1" name="CustomShape 18"/>
          <p:cNvSpPr/>
          <p:nvPr/>
        </p:nvSpPr>
        <p:spPr>
          <a:xfrm>
            <a:off x="1989000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2" name="CustomShape 19"/>
          <p:cNvSpPr/>
          <p:nvPr/>
        </p:nvSpPr>
        <p:spPr>
          <a:xfrm>
            <a:off x="1785708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CustomShape 20"/>
          <p:cNvSpPr/>
          <p:nvPr/>
        </p:nvSpPr>
        <p:spPr>
          <a:xfrm>
            <a:off x="2027124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4" name="CustomShape 21"/>
          <p:cNvSpPr/>
          <p:nvPr/>
        </p:nvSpPr>
        <p:spPr>
          <a:xfrm>
            <a:off x="1905120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CustomShape 22"/>
          <p:cNvSpPr/>
          <p:nvPr/>
        </p:nvSpPr>
        <p:spPr>
          <a:xfrm>
            <a:off x="1884384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23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7" name="CustomShape 24"/>
          <p:cNvSpPr/>
          <p:nvPr/>
        </p:nvSpPr>
        <p:spPr>
          <a:xfrm>
            <a:off x="2065212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8" name="CustomShape 25"/>
          <p:cNvSpPr/>
          <p:nvPr/>
        </p:nvSpPr>
        <p:spPr>
          <a:xfrm rot="19416111" flipV="1">
            <a:off x="17170920" y="4708800"/>
            <a:ext cx="11520" cy="2961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99" name="CustomShape 26"/>
          <p:cNvSpPr/>
          <p:nvPr/>
        </p:nvSpPr>
        <p:spPr>
          <a:xfrm rot="19459800">
            <a:off x="17685360" y="634212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0" name="CustomShape 27"/>
          <p:cNvSpPr/>
          <p:nvPr/>
        </p:nvSpPr>
        <p:spPr>
          <a:xfrm>
            <a:off x="20080440" y="5157720"/>
            <a:ext cx="4670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CustomShape 28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2" name="CustomShape 29"/>
          <p:cNvSpPr/>
          <p:nvPr/>
        </p:nvSpPr>
        <p:spPr>
          <a:xfrm>
            <a:off x="1771560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3" name="CustomShape 30"/>
          <p:cNvSpPr/>
          <p:nvPr/>
        </p:nvSpPr>
        <p:spPr>
          <a:xfrm>
            <a:off x="14685480" y="4636080"/>
            <a:ext cx="158328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4" name="CustomShape 31"/>
          <p:cNvSpPr/>
          <p:nvPr/>
        </p:nvSpPr>
        <p:spPr>
          <a:xfrm>
            <a:off x="214920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5" name="CustomShape 32"/>
          <p:cNvSpPr/>
          <p:nvPr/>
        </p:nvSpPr>
        <p:spPr>
          <a:xfrm>
            <a:off x="2149200" y="557712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6" name="CustomShape 33"/>
          <p:cNvSpPr/>
          <p:nvPr/>
        </p:nvSpPr>
        <p:spPr>
          <a:xfrm flipV="1">
            <a:off x="2225520" y="5029560"/>
            <a:ext cx="22320" cy="499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7" name="CustomShape 34"/>
          <p:cNvSpPr/>
          <p:nvPr/>
        </p:nvSpPr>
        <p:spPr>
          <a:xfrm>
            <a:off x="2225520" y="10033560"/>
            <a:ext cx="752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08" name="CustomShape 35"/>
          <p:cNvSpPr/>
          <p:nvPr/>
        </p:nvSpPr>
        <p:spPr>
          <a:xfrm>
            <a:off x="4277880" y="7219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9" name="CustomShape 36"/>
          <p:cNvSpPr/>
          <p:nvPr/>
        </p:nvSpPr>
        <p:spPr>
          <a:xfrm>
            <a:off x="5267520" y="6838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CustomShape 37"/>
          <p:cNvSpPr/>
          <p:nvPr/>
        </p:nvSpPr>
        <p:spPr>
          <a:xfrm>
            <a:off x="6201360" y="6828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1" name="CustomShape 38"/>
          <p:cNvSpPr/>
          <p:nvPr/>
        </p:nvSpPr>
        <p:spPr>
          <a:xfrm>
            <a:off x="3232800" y="8134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2" name="CustomShape 39"/>
          <p:cNvSpPr/>
          <p:nvPr/>
        </p:nvSpPr>
        <p:spPr>
          <a:xfrm>
            <a:off x="3863880" y="8746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CustomShape 40"/>
          <p:cNvSpPr/>
          <p:nvPr/>
        </p:nvSpPr>
        <p:spPr>
          <a:xfrm>
            <a:off x="6850440" y="7526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4" name="CustomShape 41"/>
          <p:cNvSpPr/>
          <p:nvPr/>
        </p:nvSpPr>
        <p:spPr>
          <a:xfrm>
            <a:off x="5488920" y="599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5" name="CustomShape 42"/>
          <p:cNvSpPr/>
          <p:nvPr/>
        </p:nvSpPr>
        <p:spPr>
          <a:xfrm>
            <a:off x="4886640" y="80622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6" name="CustomShape 43"/>
          <p:cNvSpPr/>
          <p:nvPr/>
        </p:nvSpPr>
        <p:spPr>
          <a:xfrm>
            <a:off x="7448040" y="694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7" name="CustomShape 44"/>
          <p:cNvSpPr/>
          <p:nvPr/>
        </p:nvSpPr>
        <p:spPr>
          <a:xfrm>
            <a:off x="7771680" y="5299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8" name="CustomShape 45"/>
          <p:cNvSpPr/>
          <p:nvPr/>
        </p:nvSpPr>
        <p:spPr>
          <a:xfrm>
            <a:off x="5738760" y="77853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9" name="CustomShape 46"/>
          <p:cNvSpPr/>
          <p:nvPr/>
        </p:nvSpPr>
        <p:spPr>
          <a:xfrm>
            <a:off x="8152920" y="6072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0" name="CustomShape 47"/>
          <p:cNvSpPr/>
          <p:nvPr/>
        </p:nvSpPr>
        <p:spPr>
          <a:xfrm>
            <a:off x="6932880" y="64612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1" name="CustomShape 48"/>
          <p:cNvSpPr/>
          <p:nvPr/>
        </p:nvSpPr>
        <p:spPr>
          <a:xfrm>
            <a:off x="6725520" y="57405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2" name="CustomShape 49"/>
          <p:cNvSpPr/>
          <p:nvPr/>
        </p:nvSpPr>
        <p:spPr>
          <a:xfrm>
            <a:off x="8533800" y="97455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3" name="CustomShape 50"/>
          <p:cNvSpPr/>
          <p:nvPr/>
        </p:nvSpPr>
        <p:spPr>
          <a:xfrm rot="19441663" flipV="1">
            <a:off x="5049000" y="4712760"/>
            <a:ext cx="11520" cy="2961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24" name="CustomShape 51"/>
          <p:cNvSpPr/>
          <p:nvPr/>
        </p:nvSpPr>
        <p:spPr>
          <a:xfrm rot="19459800">
            <a:off x="5567040" y="6342120"/>
            <a:ext cx="36219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25" name="CustomShape 52"/>
          <p:cNvSpPr/>
          <p:nvPr/>
        </p:nvSpPr>
        <p:spPr>
          <a:xfrm>
            <a:off x="7905240" y="5157720"/>
            <a:ext cx="184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6" name="CustomShape 53"/>
          <p:cNvSpPr/>
          <p:nvPr/>
        </p:nvSpPr>
        <p:spPr>
          <a:xfrm>
            <a:off x="5597640" y="7011720"/>
            <a:ext cx="597240" cy="59724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7" name="CustomShape 54"/>
          <p:cNvSpPr/>
          <p:nvPr/>
        </p:nvSpPr>
        <p:spPr>
          <a:xfrm>
            <a:off x="2558520" y="4636080"/>
            <a:ext cx="154512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Y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n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8" name="CustomShape 55"/>
          <p:cNvSpPr/>
          <p:nvPr/>
        </p:nvSpPr>
        <p:spPr>
          <a:xfrm>
            <a:off x="13497840" y="10854360"/>
            <a:ext cx="1119600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0" name="CustomShape 2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CustomShape 3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4) Remove os componentes menos variantes (Opcional)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2" name="CustomShape 4"/>
          <p:cNvSpPr/>
          <p:nvPr/>
        </p:nvSpPr>
        <p:spPr>
          <a:xfrm>
            <a:off x="1426716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3" name="CustomShape 5"/>
          <p:cNvSpPr/>
          <p:nvPr/>
        </p:nvSpPr>
        <p:spPr>
          <a:xfrm>
            <a:off x="12879720" y="4743360"/>
            <a:ext cx="1664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4" name="CustomShape 6"/>
          <p:cNvSpPr/>
          <p:nvPr/>
        </p:nvSpPr>
        <p:spPr>
          <a:xfrm>
            <a:off x="10815120" y="667404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5" name="CustomShape 7"/>
          <p:cNvSpPr/>
          <p:nvPr/>
        </p:nvSpPr>
        <p:spPr>
          <a:xfrm>
            <a:off x="1368000" y="11376720"/>
            <a:ext cx="1677312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Primeiro componente principal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: Segundo componente principal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8"/>
          <p:cNvSpPr/>
          <p:nvPr/>
        </p:nvSpPr>
        <p:spPr>
          <a:xfrm rot="2142000">
            <a:off x="3297600" y="93999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9"/>
          <p:cNvSpPr/>
          <p:nvPr/>
        </p:nvSpPr>
        <p:spPr>
          <a:xfrm rot="2142000">
            <a:off x="4151520" y="909144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8" name="CustomShape 10"/>
          <p:cNvSpPr/>
          <p:nvPr/>
        </p:nvSpPr>
        <p:spPr>
          <a:xfrm rot="2142000">
            <a:off x="4858560" y="97761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9" name="CustomShape 11"/>
          <p:cNvSpPr/>
          <p:nvPr/>
        </p:nvSpPr>
        <p:spPr>
          <a:xfrm rot="2142000">
            <a:off x="2175480" y="93700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0" name="CustomShape 12"/>
          <p:cNvSpPr/>
          <p:nvPr/>
        </p:nvSpPr>
        <p:spPr>
          <a:xfrm rot="2142000">
            <a:off x="1569960" y="101836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1" name="CustomShape 13"/>
          <p:cNvSpPr/>
          <p:nvPr/>
        </p:nvSpPr>
        <p:spPr>
          <a:xfrm rot="2142000">
            <a:off x="5351040" y="105318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2" name="CustomShape 14"/>
          <p:cNvSpPr/>
          <p:nvPr/>
        </p:nvSpPr>
        <p:spPr>
          <a:xfrm rot="2142000">
            <a:off x="5563440" y="91044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3" name="CustomShape 15"/>
          <p:cNvSpPr/>
          <p:nvPr/>
        </p:nvSpPr>
        <p:spPr>
          <a:xfrm rot="2142000">
            <a:off x="2913120" y="10235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4" name="CustomShape 16"/>
          <p:cNvSpPr/>
          <p:nvPr/>
        </p:nvSpPr>
        <p:spPr>
          <a:xfrm rot="2142000">
            <a:off x="6852240" y="10329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5" name="CustomShape 17"/>
          <p:cNvSpPr/>
          <p:nvPr/>
        </p:nvSpPr>
        <p:spPr>
          <a:xfrm rot="2142000">
            <a:off x="7808760" y="93574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6" name="CustomShape 18"/>
          <p:cNvSpPr/>
          <p:nvPr/>
        </p:nvSpPr>
        <p:spPr>
          <a:xfrm rot="2142000">
            <a:off x="4078080" y="1023588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7" name="CustomShape 19"/>
          <p:cNvSpPr/>
          <p:nvPr/>
        </p:nvSpPr>
        <p:spPr>
          <a:xfrm rot="2142000">
            <a:off x="7702560" y="1025676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8" name="CustomShape 20"/>
          <p:cNvSpPr/>
          <p:nvPr/>
        </p:nvSpPr>
        <p:spPr>
          <a:xfrm rot="2142000">
            <a:off x="6026760" y="99061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9" name="CustomShape 21"/>
          <p:cNvSpPr/>
          <p:nvPr/>
        </p:nvSpPr>
        <p:spPr>
          <a:xfrm rot="2142000">
            <a:off x="6966360" y="926064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0" name="CustomShape 22"/>
          <p:cNvSpPr/>
          <p:nvPr/>
        </p:nvSpPr>
        <p:spPr>
          <a:xfrm flipV="1">
            <a:off x="4889160" y="5339160"/>
            <a:ext cx="23040" cy="4680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1" name="CustomShape 23"/>
          <p:cNvSpPr/>
          <p:nvPr/>
        </p:nvSpPr>
        <p:spPr>
          <a:xfrm>
            <a:off x="4889160" y="10025280"/>
            <a:ext cx="61524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2" name="CustomShape 24"/>
          <p:cNvSpPr/>
          <p:nvPr/>
        </p:nvSpPr>
        <p:spPr>
          <a:xfrm>
            <a:off x="9740160" y="9909360"/>
            <a:ext cx="4670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3" name="CustomShape 25"/>
          <p:cNvSpPr/>
          <p:nvPr/>
        </p:nvSpPr>
        <p:spPr>
          <a:xfrm>
            <a:off x="3113640" y="5039640"/>
            <a:ext cx="158328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4" name="CustomShape 26"/>
          <p:cNvSpPr/>
          <p:nvPr/>
        </p:nvSpPr>
        <p:spPr>
          <a:xfrm rot="2142000">
            <a:off x="1635120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27"/>
          <p:cNvSpPr/>
          <p:nvPr/>
        </p:nvSpPr>
        <p:spPr>
          <a:xfrm rot="2142000">
            <a:off x="171277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CustomShape 28"/>
          <p:cNvSpPr/>
          <p:nvPr/>
        </p:nvSpPr>
        <p:spPr>
          <a:xfrm rot="2142000">
            <a:off x="17777880" y="983880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CustomShape 29"/>
          <p:cNvSpPr/>
          <p:nvPr/>
        </p:nvSpPr>
        <p:spPr>
          <a:xfrm rot="2142000">
            <a:off x="1509408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8" name="CustomShape 30"/>
          <p:cNvSpPr/>
          <p:nvPr/>
        </p:nvSpPr>
        <p:spPr>
          <a:xfrm rot="2142000">
            <a:off x="1446948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9" name="CustomShape 31"/>
          <p:cNvSpPr/>
          <p:nvPr/>
        </p:nvSpPr>
        <p:spPr>
          <a:xfrm rot="2142000">
            <a:off x="1821024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0" name="CustomShape 32"/>
          <p:cNvSpPr/>
          <p:nvPr/>
        </p:nvSpPr>
        <p:spPr>
          <a:xfrm rot="2142000">
            <a:off x="1846476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1" name="CustomShape 33"/>
          <p:cNvSpPr/>
          <p:nvPr/>
        </p:nvSpPr>
        <p:spPr>
          <a:xfrm rot="2142000">
            <a:off x="158335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2" name="CustomShape 34"/>
          <p:cNvSpPr/>
          <p:nvPr/>
        </p:nvSpPr>
        <p:spPr>
          <a:xfrm rot="2142000">
            <a:off x="1967436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3" name="CustomShape 35"/>
          <p:cNvSpPr/>
          <p:nvPr/>
        </p:nvSpPr>
        <p:spPr>
          <a:xfrm rot="2142000">
            <a:off x="2073060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4" name="CustomShape 36"/>
          <p:cNvSpPr/>
          <p:nvPr/>
        </p:nvSpPr>
        <p:spPr>
          <a:xfrm rot="2142000">
            <a:off x="1699740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5" name="CustomShape 37"/>
          <p:cNvSpPr/>
          <p:nvPr/>
        </p:nvSpPr>
        <p:spPr>
          <a:xfrm rot="2142000">
            <a:off x="206215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6" name="CustomShape 38"/>
          <p:cNvSpPr/>
          <p:nvPr/>
        </p:nvSpPr>
        <p:spPr>
          <a:xfrm rot="2142000">
            <a:off x="1890792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7" name="CustomShape 39"/>
          <p:cNvSpPr/>
          <p:nvPr/>
        </p:nvSpPr>
        <p:spPr>
          <a:xfrm rot="2142000">
            <a:off x="19923840" y="9817920"/>
            <a:ext cx="377640" cy="377640"/>
          </a:xfrm>
          <a:prstGeom prst="ellipse">
            <a:avLst/>
          </a:prstGeom>
          <a:noFill/>
          <a:ln w="1908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8" name="CustomShape 40"/>
          <p:cNvSpPr/>
          <p:nvPr/>
        </p:nvSpPr>
        <p:spPr>
          <a:xfrm>
            <a:off x="14267160" y="10011600"/>
            <a:ext cx="9693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69" name="CustomShape 41"/>
          <p:cNvSpPr/>
          <p:nvPr/>
        </p:nvSpPr>
        <p:spPr>
          <a:xfrm>
            <a:off x="22659120" y="9895680"/>
            <a:ext cx="4670640" cy="5724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864000">
              <a:lnSpc>
                <a:spcPct val="150000"/>
              </a:lnSpc>
            </a:pPr>
            <a:r>
              <a:rPr lang="pt-BR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X</a:t>
            </a:r>
            <a:r>
              <a:rPr lang="pt-BR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1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2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3" name="CustomShape 4"/>
          <p:cNvSpPr/>
          <p:nvPr/>
        </p:nvSpPr>
        <p:spPr>
          <a:xfrm>
            <a:off x="1994400" y="2316960"/>
            <a:ext cx="2208168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Quando remover componentes principais: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muito correlacionados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Componentes secundários pouco variantes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baixa </a:t>
            </a:r>
            <a:r>
              <a:rPr lang="pt-BR" sz="4800" b="1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variância explicada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Balanço entre precisão e simplificação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75000" lvl="3" indent="-6825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Encontrar dimensão intrínseca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6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7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notebook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9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0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1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Permite reduzir dimensionalidade do problema sem perder informação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Menor dimensionalidade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→ Maior velocidade e menos memória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Resultados determinísticos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4" name="CustomShape 3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3. PCA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5" name="CustomShape 4"/>
          <p:cNvSpPr/>
          <p:nvPr/>
        </p:nvSpPr>
        <p:spPr>
          <a:xfrm>
            <a:off x="1994400" y="2316960"/>
            <a:ext cx="19818360" cy="3021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648000" lvl="2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Dimensões resultantes (componentes principais) não representam os atributos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Perde a “explicabilidade” do algoritmo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0" lvl="4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Má escolha de número de componentes pode prejudicar análise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8" name="CustomShape 3"/>
          <p:cNvSpPr/>
          <p:nvPr/>
        </p:nvSpPr>
        <p:spPr>
          <a:xfrm>
            <a:off x="1994400" y="2860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Problema já conhecido: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Documentos + Palavras = Muitas dimensões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9" name="Imagem 133"/>
          <p:cNvPicPr/>
          <p:nvPr/>
        </p:nvPicPr>
        <p:blipFill>
          <a:blip r:embed="rId2"/>
          <a:stretch/>
        </p:blipFill>
        <p:spPr>
          <a:xfrm>
            <a:off x="6195960" y="6558120"/>
            <a:ext cx="11988720" cy="6218640"/>
          </a:xfrm>
          <a:prstGeom prst="rect">
            <a:avLst/>
          </a:prstGeom>
          <a:ln>
            <a:noFill/>
          </a:ln>
        </p:spPr>
      </p:pic>
      <p:sp>
        <p:nvSpPr>
          <p:cNvPr id="490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5" name="CustomShape 3"/>
          <p:cNvSpPr/>
          <p:nvPr/>
        </p:nvSpPr>
        <p:spPr>
          <a:xfrm>
            <a:off x="1994400" y="1730520"/>
            <a:ext cx="14267520" cy="1317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Planejamento</a:t>
            </a: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4"/>
          <p:cNvSpPr/>
          <p:nvPr/>
        </p:nvSpPr>
        <p:spPr>
          <a:xfrm>
            <a:off x="1994400" y="3648960"/>
            <a:ext cx="14267520" cy="63115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Sistemas de Recomendação: Conteúdo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indent="-739080">
              <a:lnSpc>
                <a:spcPct val="15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3" name="CustomShape 3"/>
          <p:cNvSpPr/>
          <p:nvPr/>
        </p:nvSpPr>
        <p:spPr>
          <a:xfrm>
            <a:off x="1994400" y="2860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73560">
              <a:lnSpc>
                <a:spcPct val="150000"/>
              </a:lnSpc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  ...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7" name="CustomShape 3"/>
          <p:cNvSpPr/>
          <p:nvPr/>
        </p:nvSpPr>
        <p:spPr>
          <a:xfrm>
            <a:off x="1994400" y="2860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Solução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Redução de dimensionalidade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8" name="CustomShape 4"/>
          <p:cNvSpPr/>
          <p:nvPr/>
        </p:nvSpPr>
        <p:spPr>
          <a:xfrm>
            <a:off x="1994400" y="615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9" name="CustomShape 5"/>
          <p:cNvSpPr/>
          <p:nvPr/>
        </p:nvSpPr>
        <p:spPr>
          <a:xfrm>
            <a:off x="1994400" y="676548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lang="pt-BR" sz="3600" b="1" strike="noStrike" spc="-1">
                <a:solidFill>
                  <a:srgbClr val="C0504D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Perda de interpretabilidade dos dados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2" name="CustomShape 3"/>
          <p:cNvSpPr/>
          <p:nvPr/>
        </p:nvSpPr>
        <p:spPr>
          <a:xfrm>
            <a:off x="1994400" y="199656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Objetivo: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89200" lvl="2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 </a:t>
            </a:r>
            <a:r>
              <a:rPr lang="pt-BR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Encontrar estrutura implícita nos documentos – Tópicos / Temas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3" name="CustomShape 4"/>
          <p:cNvSpPr/>
          <p:nvPr/>
        </p:nvSpPr>
        <p:spPr>
          <a:xfrm>
            <a:off x="1994400" y="291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4" name="Picture 2"/>
          <p:cNvPicPr/>
          <p:nvPr/>
        </p:nvPicPr>
        <p:blipFill>
          <a:blip r:embed="rId2"/>
          <a:stretch/>
        </p:blipFill>
        <p:spPr>
          <a:xfrm>
            <a:off x="2299320" y="4645800"/>
            <a:ext cx="12188880" cy="7616880"/>
          </a:xfrm>
          <a:prstGeom prst="rect">
            <a:avLst/>
          </a:prstGeom>
          <a:ln>
            <a:noFill/>
          </a:ln>
        </p:spPr>
      </p:pic>
      <p:sp>
        <p:nvSpPr>
          <p:cNvPr id="505" name="CustomShape 5"/>
          <p:cNvSpPr/>
          <p:nvPr/>
        </p:nvSpPr>
        <p:spPr>
          <a:xfrm>
            <a:off x="15101280" y="507528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6" name="CustomShape 6"/>
          <p:cNvSpPr/>
          <p:nvPr/>
        </p:nvSpPr>
        <p:spPr>
          <a:xfrm>
            <a:off x="15101280" y="733968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7" name="CustomShape 7"/>
          <p:cNvSpPr/>
          <p:nvPr/>
        </p:nvSpPr>
        <p:spPr>
          <a:xfrm>
            <a:off x="15101280" y="9604080"/>
            <a:ext cx="1825560" cy="14792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8" name="CustomShape 8"/>
          <p:cNvSpPr/>
          <p:nvPr/>
        </p:nvSpPr>
        <p:spPr>
          <a:xfrm>
            <a:off x="16930080" y="5075280"/>
            <a:ext cx="5027400" cy="17492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75% Health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9" name="CustomShape 9"/>
          <p:cNvSpPr/>
          <p:nvPr/>
        </p:nvSpPr>
        <p:spPr>
          <a:xfrm>
            <a:off x="16930080" y="7609680"/>
            <a:ext cx="5387400" cy="17492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20% Medicine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0" name="CustomShape 10"/>
          <p:cNvSpPr/>
          <p:nvPr/>
        </p:nvSpPr>
        <p:spPr>
          <a:xfrm>
            <a:off x="16930080" y="9874080"/>
            <a:ext cx="4269240" cy="17492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5% Biology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3" name="CustomShape 3"/>
          <p:cNvSpPr/>
          <p:nvPr/>
        </p:nvSpPr>
        <p:spPr>
          <a:xfrm>
            <a:off x="1994400" y="333072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N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on-Negative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atrix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F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actorization (NMF)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Principal objetivo: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Decompor a matriz de frequência de palavras em representações de tópicos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Documentos são compostos de combinações de tópicos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Tópicos são compostos de combinações de palavras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7" name="CustomShape 3"/>
          <p:cNvSpPr/>
          <p:nvPr/>
        </p:nvSpPr>
        <p:spPr>
          <a:xfrm>
            <a:off x="1994400" y="2541240"/>
            <a:ext cx="1881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NMF: Fatoração → A = WH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8" name="Imagem 154"/>
          <p:cNvPicPr/>
          <p:nvPr/>
        </p:nvPicPr>
        <p:blipFill>
          <a:blip r:embed="rId2"/>
          <a:stretch/>
        </p:blipFill>
        <p:spPr>
          <a:xfrm>
            <a:off x="3026880" y="4316040"/>
            <a:ext cx="18403200" cy="8038440"/>
          </a:xfrm>
          <a:prstGeom prst="rect">
            <a:avLst/>
          </a:prstGeom>
          <a:ln>
            <a:noFill/>
          </a:ln>
        </p:spPr>
      </p:pic>
      <p:sp>
        <p:nvSpPr>
          <p:cNvPr id="51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2" name="CustomShape 3"/>
          <p:cNvSpPr/>
          <p:nvPr/>
        </p:nvSpPr>
        <p:spPr>
          <a:xfrm>
            <a:off x="1994400" y="258228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Matrizes: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A: Matriz de frequência de termos (M) em documentos (N)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W: Matriz de pesos → distribuição de tópicos (K) nos documentos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H: Matriz de atributos → distribuição de palavras nos tópicos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3" name="Imagem 159"/>
          <p:cNvPicPr/>
          <p:nvPr/>
        </p:nvPicPr>
        <p:blipFill>
          <a:blip r:embed="rId2"/>
          <a:stretch/>
        </p:blipFill>
        <p:spPr>
          <a:xfrm>
            <a:off x="5379480" y="8151120"/>
            <a:ext cx="11552040" cy="5045400"/>
          </a:xfrm>
          <a:prstGeom prst="rect">
            <a:avLst/>
          </a:prstGeom>
          <a:ln>
            <a:noFill/>
          </a:ln>
        </p:spPr>
      </p:pic>
      <p:sp>
        <p:nvSpPr>
          <p:cNvPr id="524" name="CustomShape 4"/>
          <p:cNvSpPr/>
          <p:nvPr/>
        </p:nvSpPr>
        <p:spPr>
          <a:xfrm>
            <a:off x="1994400" y="57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7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Principais características: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Precisa definir o número de tópicos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Matrizes A, W e H não podem ter valores negativos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Matrizes W e H podem reconstruir matriz A (aprox.)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8" name="CustomShape 4"/>
          <p:cNvSpPr/>
          <p:nvPr/>
        </p:nvSpPr>
        <p:spPr>
          <a:xfrm>
            <a:off x="1994400" y="687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0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1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NMF pode ser utilizado em vários outros cenários: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fontes sonoras do áudio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Documentos: áudio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Features: espectograma do áudio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Segmentação de imagens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Documentos: imagem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Features: pixels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2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4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5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notebook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6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9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Vantagens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Tópicos são interpretáveis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Naturalmente agregador (clustering)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Pode ser utilizado em outros contextos (ex: imagens, áudio etc)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0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11" name="Imagem 110"/>
          <p:cNvPicPr/>
          <p:nvPr/>
        </p:nvPicPr>
        <p:blipFill>
          <a:blip r:embed="rId2"/>
          <a:stretch/>
        </p:blipFill>
        <p:spPr>
          <a:xfrm>
            <a:off x="4239360" y="1836000"/>
            <a:ext cx="16455600" cy="11768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3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Desvantagens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Solução aproximada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Pode causar overfitting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Limitação de utilizar apenas features positivas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360">
              <a:lnSpc>
                <a:spcPct val="150000"/>
              </a:lnSpc>
            </a:pP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4. Topic Analysis – NMF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7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entre usuários (filtro colaborativo):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Usuários semelhantes consomem documentos semelhantes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8" name="CustomShape 4"/>
          <p:cNvSpPr/>
          <p:nvPr/>
        </p:nvSpPr>
        <p:spPr>
          <a:xfrm rot="5400000">
            <a:off x="10047240" y="6084000"/>
            <a:ext cx="1652760" cy="1076760"/>
          </a:xfrm>
          <a:custGeom>
            <a:avLst/>
            <a:gdLst/>
            <a:ahLst/>
            <a:cxnLst/>
            <a:rect l="l" t="t" r="r" b="b"/>
            <a:pathLst>
              <a:path w="4602" h="3002">
                <a:moveTo>
                  <a:pt x="0" y="750"/>
                </a:moveTo>
                <a:lnTo>
                  <a:pt x="3450" y="750"/>
                </a:lnTo>
                <a:lnTo>
                  <a:pt x="3450" y="0"/>
                </a:lnTo>
                <a:lnTo>
                  <a:pt x="4601" y="1500"/>
                </a:lnTo>
                <a:lnTo>
                  <a:pt x="3450" y="3001"/>
                </a:lnTo>
                <a:lnTo>
                  <a:pt x="3450" y="2250"/>
                </a:lnTo>
                <a:lnTo>
                  <a:pt x="0" y="2250"/>
                </a:lnTo>
                <a:lnTo>
                  <a:pt x="0" y="7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9" name="CustomShape 5"/>
          <p:cNvSpPr/>
          <p:nvPr/>
        </p:nvSpPr>
        <p:spPr>
          <a:xfrm>
            <a:off x="8208000" y="7452000"/>
            <a:ext cx="5324760" cy="150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DejaVu Sans"/>
              </a:rPr>
              <a:t>Clustering  Topic Analysis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0" name="CustomShape 6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2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3" name="CustomShape 3"/>
          <p:cNvSpPr/>
          <p:nvPr/>
        </p:nvSpPr>
        <p:spPr>
          <a:xfrm>
            <a:off x="1994400" y="3648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Proximidade entre usuários (filtro colaborativo):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Documentos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Histórico de consumo do usuário (compra, avaliação etc)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Atributos / Features</a:t>
            </a: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276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Lista de itens de consumo (produtos, livros, filmes etc)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7" name="CustomShape 3"/>
          <p:cNvSpPr/>
          <p:nvPr/>
        </p:nvSpPr>
        <p:spPr>
          <a:xfrm>
            <a:off x="1994400" y="21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Recomendação de filmes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8" name="Imagem 298"/>
          <p:cNvPicPr/>
          <p:nvPr/>
        </p:nvPicPr>
        <p:blipFill>
          <a:blip r:embed="rId2"/>
          <a:stretch/>
        </p:blipFill>
        <p:spPr>
          <a:xfrm>
            <a:off x="4379760" y="3291480"/>
            <a:ext cx="15620760" cy="10421280"/>
          </a:xfrm>
          <a:prstGeom prst="rect">
            <a:avLst/>
          </a:prstGeom>
          <a:ln>
            <a:noFill/>
          </a:ln>
        </p:spPr>
      </p:pic>
      <p:sp>
        <p:nvSpPr>
          <p:cNvPr id="55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2" name="CustomShape 3"/>
          <p:cNvSpPr/>
          <p:nvPr/>
        </p:nvSpPr>
        <p:spPr>
          <a:xfrm>
            <a:off x="1994400" y="21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Recomendação de filmes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3" name="Imagem 303"/>
          <p:cNvPicPr/>
          <p:nvPr/>
        </p:nvPicPr>
        <p:blipFill>
          <a:blip r:embed="rId2"/>
          <a:stretch/>
        </p:blipFill>
        <p:spPr>
          <a:xfrm>
            <a:off x="7716240" y="3633840"/>
            <a:ext cx="8806680" cy="8962920"/>
          </a:xfrm>
          <a:prstGeom prst="rect">
            <a:avLst/>
          </a:prstGeom>
          <a:ln>
            <a:noFill/>
          </a:ln>
        </p:spPr>
      </p:pic>
      <p:sp>
        <p:nvSpPr>
          <p:cNvPr id="564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6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7" name="CustomShape 3"/>
          <p:cNvSpPr/>
          <p:nvPr/>
        </p:nvSpPr>
        <p:spPr>
          <a:xfrm>
            <a:off x="1994400" y="2136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Recomendação de filmes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8" name="Imagem 303"/>
          <p:cNvPicPr/>
          <p:nvPr/>
        </p:nvPicPr>
        <p:blipFill>
          <a:blip r:embed="rId2"/>
          <a:stretch/>
        </p:blipFill>
        <p:spPr>
          <a:xfrm>
            <a:off x="7716240" y="3633840"/>
            <a:ext cx="8806680" cy="8962920"/>
          </a:xfrm>
          <a:prstGeom prst="rect">
            <a:avLst/>
          </a:prstGeom>
          <a:ln>
            <a:noFill/>
          </a:ln>
        </p:spPr>
      </p:pic>
      <p:sp>
        <p:nvSpPr>
          <p:cNvPr id="569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0" name="CustomShape 5"/>
          <p:cNvSpPr/>
          <p:nvPr/>
        </p:nvSpPr>
        <p:spPr>
          <a:xfrm>
            <a:off x="9239400" y="7495560"/>
            <a:ext cx="6607080" cy="97848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1" name="CustomShape 6"/>
          <p:cNvSpPr/>
          <p:nvPr/>
        </p:nvSpPr>
        <p:spPr>
          <a:xfrm>
            <a:off x="9239400" y="10524600"/>
            <a:ext cx="6607080" cy="978480"/>
          </a:xfrm>
          <a:prstGeom prst="roundRect">
            <a:avLst>
              <a:gd name="adj" fmla="val 16667"/>
            </a:avLst>
          </a:prstGeom>
          <a:noFill/>
          <a:ln w="7632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2" name="CustomShape 7"/>
          <p:cNvSpPr/>
          <p:nvPr/>
        </p:nvSpPr>
        <p:spPr>
          <a:xfrm>
            <a:off x="14916240" y="758988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3" name="CustomShape 8"/>
          <p:cNvSpPr/>
          <p:nvPr/>
        </p:nvSpPr>
        <p:spPr>
          <a:xfrm>
            <a:off x="14916240" y="1064376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4" name="CustomShape 9"/>
          <p:cNvSpPr/>
          <p:nvPr/>
        </p:nvSpPr>
        <p:spPr>
          <a:xfrm>
            <a:off x="11617200" y="760716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5" name="CustomShape 10"/>
          <p:cNvSpPr/>
          <p:nvPr/>
        </p:nvSpPr>
        <p:spPr>
          <a:xfrm>
            <a:off x="11617200" y="10643760"/>
            <a:ext cx="739800" cy="739800"/>
          </a:xfrm>
          <a:prstGeom prst="ellipse">
            <a:avLst/>
          </a:pr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6" name="CustomShape 11"/>
          <p:cNvSpPr/>
          <p:nvPr/>
        </p:nvSpPr>
        <p:spPr>
          <a:xfrm>
            <a:off x="9399600" y="7607160"/>
            <a:ext cx="739800" cy="73980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7" name="CustomShape 12"/>
          <p:cNvSpPr/>
          <p:nvPr/>
        </p:nvSpPr>
        <p:spPr>
          <a:xfrm>
            <a:off x="9399600" y="10643760"/>
            <a:ext cx="739800" cy="739800"/>
          </a:xfrm>
          <a:prstGeom prst="ellipse">
            <a:avLst/>
          </a:pr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8" name="CustomShape 13"/>
          <p:cNvSpPr/>
          <p:nvPr/>
        </p:nvSpPr>
        <p:spPr>
          <a:xfrm>
            <a:off x="5067360" y="10643760"/>
            <a:ext cx="2645640" cy="8589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9" name="CustomShape 14"/>
          <p:cNvSpPr/>
          <p:nvPr/>
        </p:nvSpPr>
        <p:spPr>
          <a:xfrm>
            <a:off x="2452680" y="9679680"/>
            <a:ext cx="52603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6360">
              <a:lnSpc>
                <a:spcPct val="150000"/>
              </a:lnSpc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Recomendação!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2" name="CustomShape 3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1" strike="noStrike" spc="-1" dirty="0">
                <a:solidFill>
                  <a:srgbClr val="0066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Recomendação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Encontrar </a:t>
            </a:r>
            <a:r>
              <a:rPr lang="pt-BR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items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/ usuários semelhantes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50520" lvl="3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→ Menor distância entre vetores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Problema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48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Vetores muito esparsos: muitas dimensões sem valores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3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5.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6" name="CustomShape 3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Exemplo: Recomendação produtos Elo7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7" name="CustomShape 4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8" name="CustomShape 5"/>
          <p:cNvSpPr/>
          <p:nvPr/>
        </p:nvSpPr>
        <p:spPr>
          <a:xfrm>
            <a:off x="3816000" y="5256000"/>
            <a:ext cx="15045480" cy="6189480"/>
          </a:xfrm>
          <a:prstGeom prst="flowChartInternalStorage">
            <a:avLst/>
          </a:prstGeom>
          <a:noFill/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9" name="CustomShape 6"/>
          <p:cNvSpPr/>
          <p:nvPr/>
        </p:nvSpPr>
        <p:spPr>
          <a:xfrm>
            <a:off x="7683120" y="413339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Histórico de compras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0" name="CustomShape 7"/>
          <p:cNvSpPr/>
          <p:nvPr/>
        </p:nvSpPr>
        <p:spPr>
          <a:xfrm>
            <a:off x="3770820" y="6692689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user2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1" name="CustomShape 8"/>
          <p:cNvSpPr/>
          <p:nvPr/>
        </p:nvSpPr>
        <p:spPr>
          <a:xfrm>
            <a:off x="6675480" y="662436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2" name="CustomShape 9"/>
          <p:cNvSpPr/>
          <p:nvPr/>
        </p:nvSpPr>
        <p:spPr>
          <a:xfrm>
            <a:off x="914400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3" name="CustomShape 10"/>
          <p:cNvSpPr/>
          <p:nvPr/>
        </p:nvSpPr>
        <p:spPr>
          <a:xfrm>
            <a:off x="1180800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4" name="CustomShape 11"/>
          <p:cNvSpPr/>
          <p:nvPr/>
        </p:nvSpPr>
        <p:spPr>
          <a:xfrm>
            <a:off x="1416348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0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CustomShape 12"/>
          <p:cNvSpPr/>
          <p:nvPr/>
        </p:nvSpPr>
        <p:spPr>
          <a:xfrm>
            <a:off x="16251480" y="6624000"/>
            <a:ext cx="2970360" cy="503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...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6" name="CustomShape 13"/>
          <p:cNvSpPr/>
          <p:nvPr/>
        </p:nvSpPr>
        <p:spPr>
          <a:xfrm>
            <a:off x="6373260" y="5000778"/>
            <a:ext cx="12453480" cy="933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prod0        prod1        prod2       prod3      ...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7" name="CustomShape 14"/>
          <p:cNvSpPr/>
          <p:nvPr/>
        </p:nvSpPr>
        <p:spPr>
          <a:xfrm>
            <a:off x="19224000" y="5544000"/>
            <a:ext cx="861480" cy="701280"/>
          </a:xfrm>
          <a:custGeom>
            <a:avLst/>
            <a:gdLst/>
            <a:ahLst/>
            <a:cxnLst/>
            <a:rect l="l" t="t" r="r" b="b"/>
            <a:pathLst>
              <a:path w="2402" h="1957">
                <a:moveTo>
                  <a:pt x="0" y="489"/>
                </a:moveTo>
                <a:lnTo>
                  <a:pt x="1800" y="489"/>
                </a:lnTo>
                <a:lnTo>
                  <a:pt x="1800" y="0"/>
                </a:lnTo>
                <a:lnTo>
                  <a:pt x="2401" y="978"/>
                </a:lnTo>
                <a:lnTo>
                  <a:pt x="1800" y="1956"/>
                </a:lnTo>
                <a:lnTo>
                  <a:pt x="1800" y="1467"/>
                </a:lnTo>
                <a:lnTo>
                  <a:pt x="0" y="1467"/>
                </a:lnTo>
                <a:lnTo>
                  <a:pt x="0" y="489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8" name="CustomShape 15"/>
          <p:cNvSpPr/>
          <p:nvPr/>
        </p:nvSpPr>
        <p:spPr>
          <a:xfrm>
            <a:off x="20050020" y="5282640"/>
            <a:ext cx="4389480" cy="17974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~8 milhões de produtos 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9" name="CustomShape 16"/>
          <p:cNvSpPr/>
          <p:nvPr/>
        </p:nvSpPr>
        <p:spPr>
          <a:xfrm rot="5413800">
            <a:off x="4966200" y="11443680"/>
            <a:ext cx="789480" cy="933480"/>
          </a:xfrm>
          <a:custGeom>
            <a:avLst/>
            <a:gdLst/>
            <a:ahLst/>
            <a:cxnLst/>
            <a:rect l="l" t="t" r="r" b="b"/>
            <a:pathLst>
              <a:path w="2203" h="2602">
                <a:moveTo>
                  <a:pt x="0" y="653"/>
                </a:moveTo>
                <a:lnTo>
                  <a:pt x="1650" y="650"/>
                </a:lnTo>
                <a:lnTo>
                  <a:pt x="1649" y="0"/>
                </a:lnTo>
                <a:lnTo>
                  <a:pt x="2202" y="1299"/>
                </a:lnTo>
                <a:lnTo>
                  <a:pt x="1652" y="2601"/>
                </a:lnTo>
                <a:lnTo>
                  <a:pt x="1651" y="1950"/>
                </a:lnTo>
                <a:lnTo>
                  <a:pt x="1" y="1953"/>
                </a:lnTo>
                <a:lnTo>
                  <a:pt x="0" y="653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0" name="CustomShape 17"/>
          <p:cNvSpPr/>
          <p:nvPr/>
        </p:nvSpPr>
        <p:spPr>
          <a:xfrm>
            <a:off x="2859120" y="1254420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30 milhões de acessos por mês!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2" name="CustomShape 2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Diferentes métodos: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Memória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: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Item-Item: “Quem comprou isso também comprou ...”</a:t>
            </a: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Gilroy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User</a:t>
            </a: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-Item: “Usuários semelhantes a você compraram ...”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3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4" name="Imagem 603"/>
          <p:cNvPicPr/>
          <p:nvPr/>
        </p:nvPicPr>
        <p:blipFill>
          <a:blip r:embed="rId2"/>
          <a:stretch/>
        </p:blipFill>
        <p:spPr>
          <a:xfrm>
            <a:off x="3672000" y="6075360"/>
            <a:ext cx="13725000" cy="3354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6" name="CustomShape 2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Diferentes métodos: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3" indent="-2138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r>
              <a:rPr lang="pt-BR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Modelo: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5" indent="-213840">
              <a:lnSpc>
                <a:spcPct val="150000"/>
              </a:lnSpc>
              <a:buClr>
                <a:srgbClr val="000000"/>
              </a:buClr>
              <a:buFont typeface="StarSymbol"/>
              <a:buAutoNum type="alphaLcParenR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Fatorização de Matrizes: SVD, PCA, NMF etc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7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3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5"/>
          <p:cNvSpPr/>
          <p:nvPr/>
        </p:nvSpPr>
        <p:spPr>
          <a:xfrm>
            <a:off x="1994400" y="4664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Por que recomendação?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9" name="CustomShape 2"/>
          <p:cNvSpPr/>
          <p:nvPr/>
        </p:nvSpPr>
        <p:spPr>
          <a:xfrm>
            <a:off x="1994400" y="27849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0" name="CustomShape 3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1" name="Imagem 610"/>
          <p:cNvPicPr/>
          <p:nvPr/>
        </p:nvPicPr>
        <p:blipFill>
          <a:blip r:embed="rId2"/>
          <a:stretch/>
        </p:blipFill>
        <p:spPr>
          <a:xfrm>
            <a:off x="4955400" y="2448000"/>
            <a:ext cx="14338440" cy="10752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3" name="CustomShape 2"/>
          <p:cNvSpPr/>
          <p:nvPr/>
        </p:nvSpPr>
        <p:spPr>
          <a:xfrm>
            <a:off x="1994400" y="759240"/>
            <a:ext cx="17874360" cy="13161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80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6. Filtro Colaborativo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4" name="CustomShape 3"/>
          <p:cNvSpPr/>
          <p:nvPr/>
        </p:nvSpPr>
        <p:spPr>
          <a:xfrm>
            <a:off x="1994400" y="247860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Case MovieLens: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5" name="Imagem 614"/>
          <p:cNvPicPr/>
          <p:nvPr/>
        </p:nvPicPr>
        <p:blipFill>
          <a:blip r:embed="rId2"/>
          <a:stretch/>
        </p:blipFill>
        <p:spPr>
          <a:xfrm>
            <a:off x="5870880" y="3852443"/>
            <a:ext cx="13711320" cy="9318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7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8" name="CustomShape 3"/>
          <p:cNvSpPr/>
          <p:nvPr/>
        </p:nvSpPr>
        <p:spPr>
          <a:xfrm>
            <a:off x="1994400" y="10856160"/>
            <a:ext cx="14267520" cy="791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9" name="CustomShape 4"/>
          <p:cNvSpPr/>
          <p:nvPr/>
        </p:nvSpPr>
        <p:spPr>
          <a:xfrm>
            <a:off x="9194760" y="13113720"/>
            <a:ext cx="7446600" cy="124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0" name="CustomShape 5"/>
          <p:cNvSpPr/>
          <p:nvPr/>
        </p:nvSpPr>
        <p:spPr>
          <a:xfrm>
            <a:off x="15985080" y="7020720"/>
            <a:ext cx="3506400" cy="6526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1" name="CustomShape 6"/>
          <p:cNvSpPr/>
          <p:nvPr/>
        </p:nvSpPr>
        <p:spPr>
          <a:xfrm>
            <a:off x="8577360" y="6837480"/>
            <a:ext cx="2437992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2" name="CustomShape 7"/>
          <p:cNvSpPr/>
          <p:nvPr/>
        </p:nvSpPr>
        <p:spPr>
          <a:xfrm>
            <a:off x="4138200" y="5529600"/>
            <a:ext cx="16103520" cy="26280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algn="ctr">
              <a:lnSpc>
                <a:spcPct val="100000"/>
              </a:lnSpc>
            </a:pPr>
            <a:r>
              <a:rPr lang="pt-BR" sz="1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OBRIGADO!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5"/>
          <p:cNvSpPr/>
          <p:nvPr/>
        </p:nvSpPr>
        <p:spPr>
          <a:xfrm>
            <a:off x="1994400" y="2468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22" name="Imagem 121"/>
          <p:cNvPicPr/>
          <p:nvPr/>
        </p:nvPicPr>
        <p:blipFill>
          <a:blip r:embed="rId2"/>
          <a:stretch/>
        </p:blipFill>
        <p:spPr>
          <a:xfrm>
            <a:off x="1800000" y="2088000"/>
            <a:ext cx="18645480" cy="11152440"/>
          </a:xfrm>
          <a:prstGeom prst="rect">
            <a:avLst/>
          </a:prstGeom>
          <a:ln>
            <a:noFill/>
          </a:ln>
        </p:spPr>
      </p:pic>
      <p:sp>
        <p:nvSpPr>
          <p:cNvPr id="123" name="CustomShape 6"/>
          <p:cNvSpPr/>
          <p:nvPr/>
        </p:nvSpPr>
        <p:spPr>
          <a:xfrm>
            <a:off x="4464000" y="2880000"/>
            <a:ext cx="4173480" cy="1077480"/>
          </a:xfrm>
          <a:prstGeom prst="rect">
            <a:avLst/>
          </a:prstGeom>
          <a:noFill/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8" name="CustomShape 5"/>
          <p:cNvSpPr/>
          <p:nvPr/>
        </p:nvSpPr>
        <p:spPr>
          <a:xfrm>
            <a:off x="1994400" y="2468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CustomShape 6"/>
          <p:cNvSpPr/>
          <p:nvPr/>
        </p:nvSpPr>
        <p:spPr>
          <a:xfrm>
            <a:off x="1994400" y="4664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Existe muita demanda e muita oferta, mas como unir os dois?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2197440" y="1036800"/>
            <a:ext cx="98640" cy="4530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1" name="CustomShape 2"/>
          <p:cNvSpPr/>
          <p:nvPr/>
        </p:nvSpPr>
        <p:spPr>
          <a:xfrm>
            <a:off x="2197440" y="4316040"/>
            <a:ext cx="98640" cy="3176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2" name="CustomShape 3"/>
          <p:cNvSpPr/>
          <p:nvPr/>
        </p:nvSpPr>
        <p:spPr>
          <a:xfrm>
            <a:off x="1994400" y="433080"/>
            <a:ext cx="14267520" cy="11041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/>
          <a:lstStyle/>
          <a:p>
            <a:pPr>
              <a:lnSpc>
                <a:spcPct val="100000"/>
              </a:lnSpc>
            </a:pPr>
            <a:r>
              <a:rPr lang="pt-BR" sz="6600" b="0" strike="noStrike" spc="-1">
                <a:solidFill>
                  <a:srgbClr val="00A2FF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1. INTRODUÇÃO</a:t>
            </a:r>
            <a:endParaRPr lang="pt-B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1994400" y="3648960"/>
            <a:ext cx="1426752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5"/>
          <p:cNvSpPr/>
          <p:nvPr/>
        </p:nvSpPr>
        <p:spPr>
          <a:xfrm>
            <a:off x="1994400" y="2468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CustomShape 6"/>
          <p:cNvSpPr/>
          <p:nvPr/>
        </p:nvSpPr>
        <p:spPr>
          <a:xfrm>
            <a:off x="1994400" y="4664160"/>
            <a:ext cx="20250360" cy="1925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/>
          <a:lstStyle/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Existe muita demanda e muita oferta, mas como unir os dois?</a:t>
            </a: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9600" lvl="1">
              <a:lnSpc>
                <a:spcPct val="150000"/>
              </a:lnSpc>
              <a:buClr>
                <a:srgbClr val="000000"/>
              </a:buClr>
              <a:buSzPct val="45000"/>
            </a:pPr>
            <a:endParaRPr lang="pt-B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24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roy"/>
                <a:ea typeface="Gilroy"/>
              </a:rPr>
              <a:t> Como recomendar produtos que nem mesmo o usuários sabia que queria?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5429</TotalTime>
  <Words>1338</Words>
  <Application>Microsoft Office PowerPoint</Application>
  <PresentationFormat>Personalizar</PresentationFormat>
  <Paragraphs>311</Paragraphs>
  <Slides>62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62</vt:i4>
      </vt:variant>
    </vt:vector>
  </HeadingPairs>
  <TitlesOfParts>
    <vt:vector size="71" baseType="lpstr">
      <vt:lpstr>Arial</vt:lpstr>
      <vt:lpstr>DejaVu Sans</vt:lpstr>
      <vt:lpstr>Gilroy</vt:lpstr>
      <vt:lpstr>Helvetica Neue</vt:lpstr>
      <vt:lpstr>StarSymbol</vt:lpstr>
      <vt:lpstr>Symbol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Raphael</dc:creator>
  <dc:description/>
  <cp:lastModifiedBy>Raphael Ballet</cp:lastModifiedBy>
  <cp:revision>116</cp:revision>
  <dcterms:modified xsi:type="dcterms:W3CDTF">2018-12-02T21:24:09Z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Personalizar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77</vt:i4>
  </property>
</Properties>
</file>